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8" r:id="rId4"/>
    <p:sldId id="258" r:id="rId5"/>
    <p:sldId id="267" r:id="rId6"/>
    <p:sldId id="301" r:id="rId7"/>
    <p:sldId id="302" r:id="rId8"/>
    <p:sldId id="269" r:id="rId9"/>
    <p:sldId id="280" r:id="rId10"/>
    <p:sldId id="272" r:id="rId11"/>
    <p:sldId id="273" r:id="rId12"/>
    <p:sldId id="289" r:id="rId13"/>
    <p:sldId id="274" r:id="rId14"/>
    <p:sldId id="290" r:id="rId15"/>
    <p:sldId id="275" r:id="rId16"/>
    <p:sldId id="298" r:id="rId17"/>
    <p:sldId id="276" r:id="rId18"/>
    <p:sldId id="300" r:id="rId19"/>
    <p:sldId id="277" r:id="rId20"/>
    <p:sldId id="278" r:id="rId21"/>
    <p:sldId id="279"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8D767-B045-4BE4-94AD-CCC657F41E20}" v="8" dt="2020-09-21T17:59:05.111"/>
    <p1510:client id="{4B1014C3-B74F-46F7-2CF9-485263DF3C60}" v="2" dt="2020-09-13T06:59:43.067"/>
    <p1510:client id="{4F4B4D31-5A0B-4246-80E7-9F6902308A3B}" v="173" dt="2020-05-09T07:16:02.673"/>
    <p1510:client id="{5CA1D9D2-D549-4008-84B9-0F7A8448BDE7}" v="56" dt="2020-05-12T08:14:39.364"/>
    <p1510:client id="{5DC5D06B-866C-47FB-8CB3-5046A1F08EB1}" v="53" dt="2020-09-21T17:47:34.044"/>
    <p1510:client id="{72F98B97-70D0-4677-9E8E-828F51E6CCAE}" v="115" dt="2020-05-12T08:09:54.251"/>
    <p1510:client id="{748D0FF6-2DF6-4CC9-EE6D-04E07AE5B4C5}" v="1" dt="2020-08-29T07:37:50.955"/>
    <p1510:client id="{FCF0669D-D0A1-4799-BE47-8247497AB574}" v="330" dt="2020-05-07T07:49:34.155"/>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67" d="100"/>
          <a:sy n="67" d="100"/>
        </p:scale>
        <p:origin x="6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nth kumar" userId="7c7efeca3885ba3c" providerId="Windows Live" clId="Web-{0498D767-B045-4BE4-94AD-CCC657F41E20}"/>
    <pc:docChg chg="delSld">
      <pc:chgData name="ananth kumar" userId="7c7efeca3885ba3c" providerId="Windows Live" clId="Web-{0498D767-B045-4BE4-94AD-CCC657F41E20}" dt="2020-09-21T17:59:05.111" v="7"/>
      <pc:docMkLst>
        <pc:docMk/>
      </pc:docMkLst>
      <pc:sldChg chg="del">
        <pc:chgData name="ananth kumar" userId="7c7efeca3885ba3c" providerId="Windows Live" clId="Web-{0498D767-B045-4BE4-94AD-CCC657F41E20}" dt="2020-09-21T17:59:00.361" v="0"/>
        <pc:sldMkLst>
          <pc:docMk/>
          <pc:sldMk cId="0" sldId="259"/>
        </pc:sldMkLst>
      </pc:sldChg>
      <pc:sldChg chg="del">
        <pc:chgData name="ananth kumar" userId="7c7efeca3885ba3c" providerId="Windows Live" clId="Web-{0498D767-B045-4BE4-94AD-CCC657F41E20}" dt="2020-09-21T17:59:01.658" v="1"/>
        <pc:sldMkLst>
          <pc:docMk/>
          <pc:sldMk cId="0" sldId="260"/>
        </pc:sldMkLst>
      </pc:sldChg>
      <pc:sldChg chg="del">
        <pc:chgData name="ananth kumar" userId="7c7efeca3885ba3c" providerId="Windows Live" clId="Web-{0498D767-B045-4BE4-94AD-CCC657F41E20}" dt="2020-09-21T17:59:02.267" v="2"/>
        <pc:sldMkLst>
          <pc:docMk/>
          <pc:sldMk cId="0" sldId="261"/>
        </pc:sldMkLst>
      </pc:sldChg>
      <pc:sldChg chg="del">
        <pc:chgData name="ananth kumar" userId="7c7efeca3885ba3c" providerId="Windows Live" clId="Web-{0498D767-B045-4BE4-94AD-CCC657F41E20}" dt="2020-09-21T17:59:02.626" v="3"/>
        <pc:sldMkLst>
          <pc:docMk/>
          <pc:sldMk cId="0" sldId="262"/>
        </pc:sldMkLst>
      </pc:sldChg>
      <pc:sldChg chg="del">
        <pc:chgData name="ananth kumar" userId="7c7efeca3885ba3c" providerId="Windows Live" clId="Web-{0498D767-B045-4BE4-94AD-CCC657F41E20}" dt="2020-09-21T17:59:03.580" v="4"/>
        <pc:sldMkLst>
          <pc:docMk/>
          <pc:sldMk cId="0" sldId="263"/>
        </pc:sldMkLst>
      </pc:sldChg>
      <pc:sldChg chg="del">
        <pc:chgData name="ananth kumar" userId="7c7efeca3885ba3c" providerId="Windows Live" clId="Web-{0498D767-B045-4BE4-94AD-CCC657F41E20}" dt="2020-09-21T17:59:04.017" v="5"/>
        <pc:sldMkLst>
          <pc:docMk/>
          <pc:sldMk cId="0" sldId="264"/>
        </pc:sldMkLst>
      </pc:sldChg>
      <pc:sldChg chg="del">
        <pc:chgData name="ananth kumar" userId="7c7efeca3885ba3c" providerId="Windows Live" clId="Web-{0498D767-B045-4BE4-94AD-CCC657F41E20}" dt="2020-09-21T17:59:04.814" v="6"/>
        <pc:sldMkLst>
          <pc:docMk/>
          <pc:sldMk cId="0" sldId="265"/>
        </pc:sldMkLst>
      </pc:sldChg>
      <pc:sldChg chg="del">
        <pc:chgData name="ananth kumar" userId="7c7efeca3885ba3c" providerId="Windows Live" clId="Web-{0498D767-B045-4BE4-94AD-CCC657F41E20}" dt="2020-09-21T17:59:05.111" v="7"/>
        <pc:sldMkLst>
          <pc:docMk/>
          <pc:sldMk cId="0" sldId="266"/>
        </pc:sldMkLst>
      </pc:sldChg>
    </pc:docChg>
  </pc:docChgLst>
  <pc:docChgLst>
    <pc:chgData name="ananth kumar" userId="7c7efeca3885ba3c" providerId="Windows Live" clId="Web-{371FFE82-7A2E-4542-B6AB-3C536420E26C}"/>
    <pc:docChg chg="modSld">
      <pc:chgData name="ananth kumar" userId="7c7efeca3885ba3c" providerId="Windows Live" clId="Web-{371FFE82-7A2E-4542-B6AB-3C536420E26C}" dt="2020-09-16T16:48:44.079" v="0" actId="1076"/>
      <pc:docMkLst>
        <pc:docMk/>
      </pc:docMkLst>
      <pc:sldChg chg="modSp">
        <pc:chgData name="ananth kumar" userId="7c7efeca3885ba3c" providerId="Windows Live" clId="Web-{371FFE82-7A2E-4542-B6AB-3C536420E26C}" dt="2020-09-16T16:48:44.079" v="0" actId="1076"/>
        <pc:sldMkLst>
          <pc:docMk/>
          <pc:sldMk cId="0" sldId="272"/>
        </pc:sldMkLst>
        <pc:graphicFrameChg chg="mod">
          <ac:chgData name="ananth kumar" userId="7c7efeca3885ba3c" providerId="Windows Live" clId="Web-{371FFE82-7A2E-4542-B6AB-3C536420E26C}" dt="2020-09-16T16:48:44.079" v="0" actId="1076"/>
          <ac:graphicFrameMkLst>
            <pc:docMk/>
            <pc:sldMk cId="0" sldId="272"/>
            <ac:graphicFrameMk id="6" creationId="{00000000-0000-0000-0000-000000000000}"/>
          </ac:graphicFrameMkLst>
        </pc:graphicFrameChg>
      </pc:sldChg>
    </pc:docChg>
  </pc:docChgLst>
  <pc:docChgLst>
    <pc:chgData name="ananth kumar" userId="7c7efeca3885ba3c" providerId="Windows Live" clId="Web-{5DC5D06B-866C-47FB-8CB3-5046A1F08EB1}"/>
    <pc:docChg chg="addSld delSld modSld">
      <pc:chgData name="ananth kumar" userId="7c7efeca3885ba3c" providerId="Windows Live" clId="Web-{5DC5D06B-866C-47FB-8CB3-5046A1F08EB1}" dt="2020-09-21T17:47:34.044" v="30" actId="20577"/>
      <pc:docMkLst>
        <pc:docMk/>
      </pc:docMkLst>
      <pc:sldChg chg="modSp add del">
        <pc:chgData name="ananth kumar" userId="7c7efeca3885ba3c" providerId="Windows Live" clId="Web-{5DC5D06B-866C-47FB-8CB3-5046A1F08EB1}" dt="2020-09-21T17:45:11.872" v="28" actId="20577"/>
        <pc:sldMkLst>
          <pc:docMk/>
          <pc:sldMk cId="0" sldId="259"/>
        </pc:sldMkLst>
        <pc:spChg chg="mod">
          <ac:chgData name="ananth kumar" userId="7c7efeca3885ba3c" providerId="Windows Live" clId="Web-{5DC5D06B-866C-47FB-8CB3-5046A1F08EB1}" dt="2020-09-21T17:45:11.872" v="28" actId="20577"/>
          <ac:spMkLst>
            <pc:docMk/>
            <pc:sldMk cId="0" sldId="259"/>
            <ac:spMk id="3" creationId="{00000000-0000-0000-0000-000000000000}"/>
          </ac:spMkLst>
        </pc:spChg>
      </pc:sldChg>
      <pc:sldChg chg="add del">
        <pc:chgData name="ananth kumar" userId="7c7efeca3885ba3c" providerId="Windows Live" clId="Web-{5DC5D06B-866C-47FB-8CB3-5046A1F08EB1}" dt="2020-09-21T17:40:42.166" v="14"/>
        <pc:sldMkLst>
          <pc:docMk/>
          <pc:sldMk cId="0" sldId="260"/>
        </pc:sldMkLst>
      </pc:sldChg>
      <pc:sldChg chg="add del">
        <pc:chgData name="ananth kumar" userId="7c7efeca3885ba3c" providerId="Windows Live" clId="Web-{5DC5D06B-866C-47FB-8CB3-5046A1F08EB1}" dt="2020-09-21T17:40:39.869" v="13"/>
        <pc:sldMkLst>
          <pc:docMk/>
          <pc:sldMk cId="0" sldId="261"/>
        </pc:sldMkLst>
      </pc:sldChg>
      <pc:sldChg chg="add del">
        <pc:chgData name="ananth kumar" userId="7c7efeca3885ba3c" providerId="Windows Live" clId="Web-{5DC5D06B-866C-47FB-8CB3-5046A1F08EB1}" dt="2020-09-21T17:40:39.072" v="12"/>
        <pc:sldMkLst>
          <pc:docMk/>
          <pc:sldMk cId="0" sldId="262"/>
        </pc:sldMkLst>
      </pc:sldChg>
      <pc:sldChg chg="add del">
        <pc:chgData name="ananth kumar" userId="7c7efeca3885ba3c" providerId="Windows Live" clId="Web-{5DC5D06B-866C-47FB-8CB3-5046A1F08EB1}" dt="2020-09-21T17:40:38.103" v="11"/>
        <pc:sldMkLst>
          <pc:docMk/>
          <pc:sldMk cId="0" sldId="263"/>
        </pc:sldMkLst>
      </pc:sldChg>
      <pc:sldChg chg="add del">
        <pc:chgData name="ananth kumar" userId="7c7efeca3885ba3c" providerId="Windows Live" clId="Web-{5DC5D06B-866C-47FB-8CB3-5046A1F08EB1}" dt="2020-09-21T17:40:37.150" v="10"/>
        <pc:sldMkLst>
          <pc:docMk/>
          <pc:sldMk cId="0" sldId="264"/>
        </pc:sldMkLst>
      </pc:sldChg>
      <pc:sldChg chg="add del">
        <pc:chgData name="ananth kumar" userId="7c7efeca3885ba3c" providerId="Windows Live" clId="Web-{5DC5D06B-866C-47FB-8CB3-5046A1F08EB1}" dt="2020-09-21T17:40:36.322" v="9"/>
        <pc:sldMkLst>
          <pc:docMk/>
          <pc:sldMk cId="0" sldId="265"/>
        </pc:sldMkLst>
      </pc:sldChg>
      <pc:sldChg chg="add del">
        <pc:chgData name="ananth kumar" userId="7c7efeca3885ba3c" providerId="Windows Live" clId="Web-{5DC5D06B-866C-47FB-8CB3-5046A1F08EB1}" dt="2020-09-21T17:40:34.916" v="8"/>
        <pc:sldMkLst>
          <pc:docMk/>
          <pc:sldMk cId="0" sldId="26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FF0000"/>
            </a:solidFill>
          </c:spPr>
          <c:dPt>
            <c:idx val="0"/>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1-7883-4E3F-89FA-792BF0976017}"/>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7883-4E3F-89FA-792BF0976017}"/>
              </c:ext>
            </c:extLst>
          </c:dPt>
          <c:cat>
            <c:strRef>
              <c:f>Sheet1!$A$2:$A$3</c:f>
              <c:strCache>
                <c:ptCount val="2"/>
                <c:pt idx="0">
                  <c:v>Mouse</c:v>
                </c:pt>
                <c:pt idx="1">
                  <c:v>Keyboard</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83-4E3F-89FA-792BF0976017}"/>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en-US" sz="24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0" vertOverflow="ellipsis" vert="horz" wrap="square" anchor="ctr" anchorCtr="1"/>
          <a:lstStyle/>
          <a:p>
            <a:pPr>
              <a:defRPr lang="en-US" sz="24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0" vertOverflow="ellipsis" vert="horz" wrap="square" anchor="ctr" anchorCtr="1"/>
        <a:lstStyle/>
        <a:p>
          <a:pPr>
            <a:defRPr lang="en-US"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291" y="1122363"/>
            <a:ext cx="9145749"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291" y="3602038"/>
            <a:ext cx="914574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6569" y="365125"/>
            <a:ext cx="2629403"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360" y="365125"/>
            <a:ext cx="773577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009" y="1709738"/>
            <a:ext cx="10517611"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2009" y="4589463"/>
            <a:ext cx="105176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360" y="1825625"/>
            <a:ext cx="518259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380" y="1825625"/>
            <a:ext cx="518259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949" y="365125"/>
            <a:ext cx="10517611" cy="1325563"/>
          </a:xfrm>
        </p:spPr>
        <p:txBody>
          <a:bodyPr/>
          <a:lstStyle/>
          <a:p>
            <a:r>
              <a:rPr lang="en-US"/>
              <a:t>Click to edit Master title style</a:t>
            </a:r>
          </a:p>
        </p:txBody>
      </p:sp>
      <p:sp>
        <p:nvSpPr>
          <p:cNvPr id="3" name="Text Placeholder 2"/>
          <p:cNvSpPr>
            <a:spLocks noGrp="1"/>
          </p:cNvSpPr>
          <p:nvPr>
            <p:ph type="body" idx="1"/>
          </p:nvPr>
        </p:nvSpPr>
        <p:spPr>
          <a:xfrm>
            <a:off x="839949" y="1681163"/>
            <a:ext cx="515877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949" y="2505075"/>
            <a:ext cx="51587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3380" y="1681163"/>
            <a:ext cx="518417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3380" y="2505075"/>
            <a:ext cx="518417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49" y="457200"/>
            <a:ext cx="3932989"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4179" y="987425"/>
            <a:ext cx="61733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949" y="2057400"/>
            <a:ext cx="393298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949" y="457200"/>
            <a:ext cx="3932989"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4179" y="987425"/>
            <a:ext cx="61733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949" y="2057400"/>
            <a:ext cx="393298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360" y="365125"/>
            <a:ext cx="1051761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360" y="1825625"/>
            <a:ext cx="1051761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360" y="6356350"/>
            <a:ext cx="274372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9/21/2020</a:t>
            </a:fld>
            <a:endParaRPr lang="en-US"/>
          </a:p>
        </p:txBody>
      </p:sp>
      <p:sp>
        <p:nvSpPr>
          <p:cNvPr id="5" name="Footer Placeholder 4"/>
          <p:cNvSpPr>
            <a:spLocks noGrp="1"/>
          </p:cNvSpPr>
          <p:nvPr>
            <p:ph type="ftr" sz="quarter" idx="3"/>
          </p:nvPr>
        </p:nvSpPr>
        <p:spPr>
          <a:xfrm>
            <a:off x="4039372" y="6356350"/>
            <a:ext cx="411558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2247" y="6356350"/>
            <a:ext cx="27437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3">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Box 4"/>
          <p:cNvSpPr txBox="1"/>
          <p:nvPr/>
        </p:nvSpPr>
        <p:spPr>
          <a:xfrm>
            <a:off x="6617740" y="802955"/>
            <a:ext cx="4766330" cy="145405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500" b="1" kern="1200">
                <a:solidFill>
                  <a:srgbClr val="000000"/>
                </a:solidFill>
                <a:latin typeface="+mj-lt"/>
                <a:ea typeface="+mj-ea"/>
                <a:cs typeface="+mj-cs"/>
              </a:rPr>
              <a:t>FACIAL GESTURES BASED HUMAN MACHINES INTERACTION FOR PHYSICALLY DISABLED PEOPLES</a:t>
            </a:r>
          </a:p>
        </p:txBody>
      </p:sp>
      <p:sp>
        <p:nvSpPr>
          <p:cNvPr id="18"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A picture containing food&#10;&#10;Description generated with very high confidence">
            <a:extLst>
              <a:ext uri="{FF2B5EF4-FFF2-40B4-BE49-F238E27FC236}">
                <a16:creationId xmlns:a16="http://schemas.microsoft.com/office/drawing/2014/main" id="{39B0AF76-88C4-4763-A032-BF5420A5256B}"/>
              </a:ext>
            </a:extLst>
          </p:cNvPr>
          <p:cNvPicPr>
            <a:picLocks noChangeAspect="1"/>
          </p:cNvPicPr>
          <p:nvPr/>
        </p:nvPicPr>
        <p:blipFill>
          <a:blip r:embed="rId3"/>
          <a:stretch>
            <a:fillRect/>
          </a:stretch>
        </p:blipFill>
        <p:spPr>
          <a:xfrm>
            <a:off x="338328" y="2134563"/>
            <a:ext cx="4142232" cy="3512418"/>
          </a:xfrm>
          <a:prstGeom prst="rect">
            <a:avLst/>
          </a:prstGeom>
        </p:spPr>
      </p:pic>
      <p:sp>
        <p:nvSpPr>
          <p:cNvPr id="9" name="Text Box 8"/>
          <p:cNvSpPr txBox="1"/>
          <p:nvPr/>
        </p:nvSpPr>
        <p:spPr>
          <a:xfrm>
            <a:off x="6621072" y="2421683"/>
            <a:ext cx="4765949" cy="3353476"/>
          </a:xfrm>
          <a:prstGeom prst="rect">
            <a:avLst/>
          </a:prstGeom>
        </p:spPr>
        <p:txBody>
          <a:bodyPr vert="horz" lIns="91440" tIns="45720" rIns="91440" bIns="45720" rtlCol="0" anchor="t">
            <a:normAutofit/>
          </a:bodyPr>
          <a:lstStyle/>
          <a:p>
            <a:pPr>
              <a:lnSpc>
                <a:spcPct val="90000"/>
              </a:lnSpc>
              <a:spcAft>
                <a:spcPts val="600"/>
              </a:spcAft>
            </a:pPr>
            <a:r>
              <a:rPr lang="en-US" sz="1700" b="1">
                <a:cs typeface="Calibri"/>
              </a:rPr>
              <a:t>TEAM MEMBERS:</a:t>
            </a:r>
            <a:endParaRPr lang="en-US" sz="1700" b="1" dirty="0">
              <a:cs typeface="Calibri"/>
            </a:endParaRPr>
          </a:p>
          <a:p>
            <a:pPr>
              <a:lnSpc>
                <a:spcPct val="90000"/>
              </a:lnSpc>
              <a:spcAft>
                <a:spcPts val="600"/>
              </a:spcAft>
            </a:pPr>
            <a:r>
              <a:rPr lang="en-US" sz="1700" b="1">
                <a:solidFill>
                  <a:srgbClr val="000000"/>
                </a:solidFill>
                <a:cs typeface="Calibri"/>
              </a:rPr>
              <a:t>DINESH KUMAR B.J(211616205031)</a:t>
            </a:r>
            <a:endParaRPr lang="en-US" sz="1700" b="1" dirty="0">
              <a:solidFill>
                <a:srgbClr val="000000"/>
              </a:solidFill>
              <a:cs typeface="Calibri"/>
            </a:endParaRPr>
          </a:p>
          <a:p>
            <a:pPr>
              <a:lnSpc>
                <a:spcPct val="90000"/>
              </a:lnSpc>
              <a:spcAft>
                <a:spcPts val="600"/>
              </a:spcAft>
            </a:pPr>
            <a:r>
              <a:rPr lang="en-US" sz="1700" b="1">
                <a:solidFill>
                  <a:srgbClr val="000000"/>
                </a:solidFill>
                <a:cs typeface="Calibri"/>
              </a:rPr>
              <a:t>ANANTHKUMAR R(211616205009)</a:t>
            </a:r>
            <a:endParaRPr lang="en-US" sz="1700" b="1" dirty="0">
              <a:solidFill>
                <a:srgbClr val="000000"/>
              </a:solidFill>
              <a:cs typeface="Calibri"/>
            </a:endParaRPr>
          </a:p>
          <a:p>
            <a:pPr>
              <a:lnSpc>
                <a:spcPct val="90000"/>
              </a:lnSpc>
              <a:spcAft>
                <a:spcPts val="600"/>
              </a:spcAft>
            </a:pPr>
            <a:r>
              <a:rPr lang="en-US" sz="1700" b="1">
                <a:solidFill>
                  <a:srgbClr val="000000"/>
                </a:solidFill>
                <a:cs typeface="Calibri"/>
              </a:rPr>
              <a:t>AKSHAY D(211616205007)</a:t>
            </a:r>
            <a:endParaRPr lang="en-US" sz="1700" b="1" dirty="0">
              <a:solidFill>
                <a:srgbClr val="000000"/>
              </a:solidFill>
              <a:cs typeface="Calibri"/>
            </a:endParaRPr>
          </a:p>
          <a:p>
            <a:pPr>
              <a:lnSpc>
                <a:spcPct val="90000"/>
              </a:lnSpc>
              <a:spcAft>
                <a:spcPts val="600"/>
              </a:spcAft>
            </a:pPr>
            <a:endParaRPr lang="en-US" sz="1700" b="1">
              <a:solidFill>
                <a:srgbClr val="000000"/>
              </a:solidFill>
              <a:cs typeface="Calibri"/>
            </a:endParaRPr>
          </a:p>
          <a:p>
            <a:pPr>
              <a:lnSpc>
                <a:spcPct val="90000"/>
              </a:lnSpc>
              <a:spcAft>
                <a:spcPts val="600"/>
              </a:spcAft>
            </a:pPr>
            <a:r>
              <a:rPr lang="en-US" sz="1700" b="1">
                <a:solidFill>
                  <a:srgbClr val="000000"/>
                </a:solidFill>
                <a:cs typeface="Calibri"/>
              </a:rPr>
              <a:t>TEAM SUPERVISOR:</a:t>
            </a:r>
            <a:endParaRPr lang="en-US" sz="1700" b="1" dirty="0">
              <a:solidFill>
                <a:srgbClr val="000000"/>
              </a:solidFill>
            </a:endParaRPr>
          </a:p>
          <a:p>
            <a:pPr>
              <a:lnSpc>
                <a:spcPct val="90000"/>
              </a:lnSpc>
              <a:spcAft>
                <a:spcPts val="600"/>
              </a:spcAft>
            </a:pPr>
            <a:r>
              <a:rPr lang="en-US" sz="1700" b="1">
                <a:solidFill>
                  <a:srgbClr val="000000"/>
                </a:solidFill>
                <a:cs typeface="Calibri"/>
              </a:rPr>
              <a:t>SREE SUBHA S(AP/IT)</a:t>
            </a:r>
            <a:endParaRPr lang="en-US" sz="1700" b="1" dirty="0">
              <a:solidFill>
                <a:srgbClr val="000000"/>
              </a:solidFill>
              <a:cs typeface="Calibri"/>
            </a:endParaRPr>
          </a:p>
          <a:p>
            <a:pPr>
              <a:lnSpc>
                <a:spcPct val="90000"/>
              </a:lnSpc>
              <a:spcAft>
                <a:spcPts val="600"/>
              </a:spcAft>
            </a:pPr>
            <a:endParaRPr lang="en-US" sz="1700" b="1" dirty="0">
              <a:solidFill>
                <a:srgbClr val="000000"/>
              </a:solidFill>
              <a:cs typeface="Calibri"/>
            </a:endParaRPr>
          </a:p>
          <a:p>
            <a:pPr indent="-228600">
              <a:lnSpc>
                <a:spcPct val="90000"/>
              </a:lnSpc>
              <a:spcAft>
                <a:spcPts val="600"/>
              </a:spcAft>
              <a:buFont typeface="Arial" panose="020B0604020202020204" pitchFamily="34" charset="0"/>
              <a:buChar char="•"/>
            </a:pPr>
            <a:r>
              <a:rPr lang="en-US" sz="1700" b="1">
                <a:solidFill>
                  <a:srgbClr val="000000"/>
                </a:solidFill>
              </a:rPr>
              <a:t>BATCH NO: 2020ITA13</a:t>
            </a:r>
          </a:p>
          <a:p>
            <a:pPr indent="-228600">
              <a:lnSpc>
                <a:spcPct val="90000"/>
              </a:lnSpc>
              <a:spcAft>
                <a:spcPts val="600"/>
              </a:spcAft>
              <a:buFont typeface="Arial" panose="020B0604020202020204" pitchFamily="34" charset="0"/>
              <a:buChar char="•"/>
            </a:pPr>
            <a:r>
              <a:rPr lang="en-US" sz="1700" b="1">
                <a:solidFill>
                  <a:srgbClr val="000000"/>
                </a:solidFill>
              </a:rPr>
              <a:t>DOMAIN: COMPUTER VISION</a:t>
            </a:r>
          </a:p>
          <a:p>
            <a:pPr indent="-228600">
              <a:lnSpc>
                <a:spcPct val="90000"/>
              </a:lnSpc>
              <a:spcAft>
                <a:spcPts val="600"/>
              </a:spcAft>
              <a:buFont typeface="Arial" panose="020B0604020202020204" pitchFamily="34" charset="0"/>
              <a:buChar char="•"/>
            </a:pPr>
            <a:endParaRPr lang="en-US" sz="1700" b="1">
              <a:solidFill>
                <a:srgbClr val="000000"/>
              </a:solidFill>
            </a:endParaRPr>
          </a:p>
          <a:p>
            <a:pPr indent="-228600">
              <a:lnSpc>
                <a:spcPct val="90000"/>
              </a:lnSpc>
              <a:spcAft>
                <a:spcPts val="600"/>
              </a:spcAft>
              <a:buFont typeface="Arial" panose="020B0604020202020204" pitchFamily="34" charset="0"/>
              <a:buChar char="•"/>
            </a:pPr>
            <a:endParaRPr lang="en-US" sz="1700" b="1">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rPr>
              <a:t>MODULES</a:t>
            </a: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421042"/>
              </p:ext>
            </p:extLst>
          </p:nvPr>
        </p:nvGraphicFramePr>
        <p:xfrm>
          <a:off x="1125747" y="160996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atin typeface="Cambria" panose="02040503050406030204" pitchFamily="18" charset="0"/>
                <a:cs typeface="Cambria" panose="02040503050406030204" pitchFamily="18" charset="0"/>
              </a:rPr>
              <a:t>DETAILED MODULE DESCRIPTION</a:t>
            </a:r>
          </a:p>
        </p:txBody>
      </p:sp>
      <p:sp>
        <p:nvSpPr>
          <p:cNvPr id="3" name="Content Placeholder 2"/>
          <p:cNvSpPr>
            <a:spLocks noGrp="1"/>
          </p:cNvSpPr>
          <p:nvPr>
            <p:ph sz="half" idx="1"/>
          </p:nvPr>
        </p:nvSpPr>
        <p:spPr>
          <a:xfrm>
            <a:off x="731520" y="1525905"/>
            <a:ext cx="11797030" cy="4351655"/>
          </a:xfrm>
        </p:spPr>
        <p:txBody>
          <a:bodyPr/>
          <a:lstStyle/>
          <a:p>
            <a:pPr marL="0" indent="0">
              <a:buNone/>
            </a:pPr>
            <a:r>
              <a:rPr lang="en-IN" altLang="en-US">
                <a:latin typeface="Cambria" panose="02040503050406030204" pitchFamily="18" charset="0"/>
                <a:cs typeface="Cambria" panose="02040503050406030204" pitchFamily="18" charset="0"/>
              </a:rPr>
              <a:t>MOUSE MODULE</a:t>
            </a:r>
          </a:p>
        </p:txBody>
      </p:sp>
      <p:sp>
        <p:nvSpPr>
          <p:cNvPr id="4" name="Text Box 3"/>
          <p:cNvSpPr txBox="1"/>
          <p:nvPr/>
        </p:nvSpPr>
        <p:spPr>
          <a:xfrm>
            <a:off x="786130" y="2082165"/>
            <a:ext cx="10622280" cy="4246245"/>
          </a:xfrm>
          <a:prstGeom prst="rect">
            <a:avLst/>
          </a:prstGeom>
          <a:noFill/>
        </p:spPr>
        <p:txBody>
          <a:bodyPr wrap="square" rtlCol="0">
            <a:spAutoFit/>
          </a:bodyPr>
          <a:lstStyle/>
          <a:p>
            <a:pPr marL="0" indent="0" algn="just">
              <a:buNone/>
            </a:pPr>
            <a:r>
              <a:rPr lang="en-IN" b="1" dirty="0">
                <a:latin typeface="Cambria" panose="02040503050406030204" pitchFamily="18" charset="0"/>
                <a:ea typeface="Cambria" panose="02040503050406030204" pitchFamily="18" charset="0"/>
                <a:cs typeface="Cambria" panose="02040503050406030204" pitchFamily="18" charset="0"/>
                <a:sym typeface="+mn-ea"/>
              </a:rPr>
              <a:t>Step 1</a:t>
            </a:r>
            <a:r>
              <a:rPr lang="en-IN" dirty="0">
                <a:latin typeface="Cambria" panose="02040503050406030204" pitchFamily="18" charset="0"/>
                <a:ea typeface="Cambria" panose="02040503050406030204" pitchFamily="18" charset="0"/>
                <a:cs typeface="Cambria" panose="02040503050406030204" pitchFamily="18" charset="0"/>
                <a:sym typeface="+mn-ea"/>
              </a:rPr>
              <a:t>: </a:t>
            </a:r>
            <a:r>
              <a:rPr lang="en-US" dirty="0">
                <a:latin typeface="Cambria" panose="02040503050406030204" pitchFamily="18" charset="0"/>
                <a:ea typeface="Cambria" panose="02040503050406030204" pitchFamily="18" charset="0"/>
                <a:cs typeface="Cambria" panose="02040503050406030204" pitchFamily="18" charset="0"/>
                <a:sym typeface="+mn-ea"/>
              </a:rPr>
              <a:t>At first, a camera is set up that monitors a stream for faces (</a:t>
            </a:r>
            <a:r>
              <a:rPr lang="en-US" dirty="0" err="1">
                <a:latin typeface="Cambria" panose="02040503050406030204" pitchFamily="18" charset="0"/>
                <a:ea typeface="Cambria" panose="02040503050406030204" pitchFamily="18" charset="0"/>
                <a:cs typeface="Cambria" panose="02040503050406030204" pitchFamily="18" charset="0"/>
                <a:sym typeface="+mn-ea"/>
              </a:rPr>
              <a:t>OpenCV</a:t>
            </a:r>
            <a:r>
              <a:rPr lang="en-US" dirty="0">
                <a:latin typeface="Cambria" panose="02040503050406030204" pitchFamily="18" charset="0"/>
                <a:ea typeface="Cambria" panose="02040503050406030204" pitchFamily="18" charset="0"/>
                <a:cs typeface="Cambria" panose="02040503050406030204" pitchFamily="18" charset="0"/>
                <a:sym typeface="+mn-ea"/>
              </a:rPr>
              <a:t> library is used for rapid and accurate image processing).</a:t>
            </a:r>
            <a:endParaRPr lang="en-US" dirty="0">
              <a:latin typeface="Cambria" panose="02040503050406030204" pitchFamily="18" charset="0"/>
              <a:ea typeface="Cambria" panose="02040503050406030204" pitchFamily="18" charset="0"/>
              <a:cs typeface="Cambria" panose="02040503050406030204" pitchFamily="18" charset="0"/>
            </a:endParaRPr>
          </a:p>
          <a:p>
            <a:pPr lvl="1" algn="just"/>
            <a:r>
              <a:rPr lang="en-US" dirty="0">
                <a:latin typeface="Cambria" panose="02040503050406030204" pitchFamily="18" charset="0"/>
                <a:ea typeface="Cambria" panose="02040503050406030204" pitchFamily="18" charset="0"/>
                <a:cs typeface="Cambria" panose="02040503050406030204" pitchFamily="18" charset="0"/>
                <a:sym typeface="+mn-ea"/>
              </a:rPr>
              <a:t>Each pixel in the given image is classified as a skin pixel or a non-skin pixel.</a:t>
            </a:r>
          </a:p>
          <a:p>
            <a:pPr lvl="1" algn="just"/>
            <a:r>
              <a:rPr lang="en-US" dirty="0">
                <a:latin typeface="Cambria" panose="02040503050406030204" pitchFamily="18" charset="0"/>
                <a:ea typeface="Cambria" panose="02040503050406030204" pitchFamily="18" charset="0"/>
                <a:cs typeface="Cambria" panose="02040503050406030204" pitchFamily="18" charset="0"/>
                <a:sym typeface="+mn-ea"/>
              </a:rPr>
              <a:t> The different skin regions in the skin-detected image are identified by using connectivity analysis to whether each region identified is a face or not.</a:t>
            </a:r>
            <a:endParaRPr lang="en-US" dirty="0">
              <a:latin typeface="Cambria" panose="02040503050406030204" pitchFamily="18" charset="0"/>
              <a:ea typeface="Cambria" panose="02040503050406030204" pitchFamily="18" charset="0"/>
              <a:cs typeface="Cambria" panose="02040503050406030204" pitchFamily="18" charset="0"/>
            </a:endParaRPr>
          </a:p>
          <a:p>
            <a:pPr marL="0" indent="0" algn="just">
              <a:buNone/>
            </a:pPr>
            <a:r>
              <a:rPr lang="en-US" b="1" dirty="0">
                <a:latin typeface="Cambria" panose="02040503050406030204" pitchFamily="18" charset="0"/>
                <a:ea typeface="Cambria" panose="02040503050406030204" pitchFamily="18" charset="0"/>
                <a:cs typeface="Cambria" panose="02040503050406030204" pitchFamily="18" charset="0"/>
                <a:sym typeface="+mn-ea"/>
              </a:rPr>
              <a:t>Step 2</a:t>
            </a:r>
            <a:r>
              <a:rPr lang="en-US" dirty="0">
                <a:latin typeface="Cambria" panose="02040503050406030204" pitchFamily="18" charset="0"/>
                <a:ea typeface="Cambria" panose="02040503050406030204" pitchFamily="18" charset="0"/>
                <a:cs typeface="Cambria" panose="02040503050406030204" pitchFamily="18" charset="0"/>
                <a:sym typeface="+mn-ea"/>
              </a:rPr>
              <a:t>: If a face is detected, the landmarks of facial features like eyes and mouth are mapped on the face using </a:t>
            </a:r>
            <a:r>
              <a:rPr lang="en-US" dirty="0" err="1">
                <a:latin typeface="Cambria" panose="02040503050406030204" pitchFamily="18" charset="0"/>
                <a:ea typeface="Cambria" panose="02040503050406030204" pitchFamily="18" charset="0"/>
                <a:cs typeface="Cambria" panose="02040503050406030204" pitchFamily="18" charset="0"/>
                <a:sym typeface="+mn-ea"/>
              </a:rPr>
              <a:t>dlib</a:t>
            </a:r>
            <a:r>
              <a:rPr lang="en-US" dirty="0">
                <a:latin typeface="Cambria" panose="02040503050406030204" pitchFamily="18" charset="0"/>
                <a:ea typeface="Cambria" panose="02040503050406030204" pitchFamily="18" charset="0"/>
                <a:cs typeface="Cambria" panose="02040503050406030204" pitchFamily="18" charset="0"/>
                <a:sym typeface="+mn-ea"/>
              </a:rPr>
              <a:t> library. </a:t>
            </a:r>
            <a:endParaRPr lang="en-US" dirty="0">
              <a:latin typeface="Cambria" panose="02040503050406030204" pitchFamily="18" charset="0"/>
              <a:ea typeface="Cambria" panose="02040503050406030204" pitchFamily="18" charset="0"/>
              <a:cs typeface="Cambria" panose="02040503050406030204" pitchFamily="18" charset="0"/>
            </a:endParaRPr>
          </a:p>
          <a:p>
            <a:pPr lvl="1" algn="just"/>
            <a:r>
              <a:rPr lang="en-US" dirty="0">
                <a:latin typeface="Cambria" panose="02040503050406030204" pitchFamily="18" charset="0"/>
                <a:ea typeface="Cambria" panose="02040503050406030204" pitchFamily="18" charset="0"/>
                <a:cs typeface="Cambria" panose="02040503050406030204" pitchFamily="18" charset="0"/>
                <a:sym typeface="+mn-ea"/>
              </a:rPr>
              <a:t>Facial Landmark- It is a inbuilt HOG SVM classifier used to determine the position of 68(x, y) coordinates that map to facial structures on the face.</a:t>
            </a:r>
            <a:endParaRPr lang="en-IN" dirty="0">
              <a:latin typeface="Cambria" panose="02040503050406030204" pitchFamily="18" charset="0"/>
              <a:ea typeface="Cambria" panose="02040503050406030204" pitchFamily="18" charset="0"/>
              <a:cs typeface="Cambria" panose="02040503050406030204" pitchFamily="18" charset="0"/>
            </a:endParaRPr>
          </a:p>
          <a:p>
            <a:pPr lvl="1" algn="just"/>
            <a:r>
              <a:rPr lang="en-US" dirty="0">
                <a:latin typeface="Cambria" panose="02040503050406030204" pitchFamily="18" charset="0"/>
                <a:ea typeface="Cambria" panose="02040503050406030204" pitchFamily="18" charset="0"/>
                <a:cs typeface="Cambria" panose="02040503050406030204" pitchFamily="18" charset="0"/>
                <a:sym typeface="+mn-ea"/>
              </a:rPr>
              <a:t>The indexes of the 68 coordinates are landmarked</a:t>
            </a:r>
            <a:r>
              <a:rPr lang="en-IN" altLang="en-US" dirty="0">
                <a:latin typeface="Cambria" panose="02040503050406030204" pitchFamily="18" charset="0"/>
                <a:ea typeface="Cambria" panose="02040503050406030204" pitchFamily="18" charset="0"/>
                <a:cs typeface="Cambria" panose="02040503050406030204" pitchFamily="18" charset="0"/>
                <a:sym typeface="+mn-ea"/>
              </a:rPr>
              <a:t>.</a:t>
            </a:r>
          </a:p>
          <a:p>
            <a:pPr marL="0" indent="0" algn="just">
              <a:buNone/>
            </a:pPr>
            <a:r>
              <a:rPr lang="en-IN" b="1" dirty="0">
                <a:latin typeface="Cambria" panose="02040503050406030204" pitchFamily="18" charset="0"/>
                <a:cs typeface="Cambria" panose="02040503050406030204" pitchFamily="18" charset="0"/>
                <a:sym typeface="+mn-ea"/>
              </a:rPr>
              <a:t>Step 3</a:t>
            </a:r>
            <a:r>
              <a:rPr lang="en-IN" dirty="0">
                <a:latin typeface="Cambria" panose="02040503050406030204" pitchFamily="18" charset="0"/>
                <a:cs typeface="Cambria" panose="02040503050406030204" pitchFamily="18" charset="0"/>
                <a:sym typeface="+mn-ea"/>
              </a:rPr>
              <a:t>: </a:t>
            </a:r>
            <a:r>
              <a:rPr lang="en-US" dirty="0">
                <a:latin typeface="Cambria" panose="02040503050406030204" pitchFamily="18" charset="0"/>
                <a:cs typeface="Cambria" panose="02040503050406030204" pitchFamily="18" charset="0"/>
                <a:sym typeface="+mn-ea"/>
              </a:rPr>
              <a:t>After locating the eye and mouth landmarks, the eye aspect ratio and mouth aspect ratio is calculated.</a:t>
            </a:r>
            <a:endParaRPr lang="en-US" dirty="0">
              <a:latin typeface="Cambria" panose="02040503050406030204" pitchFamily="18" charset="0"/>
              <a:cs typeface="Cambria" panose="02040503050406030204" pitchFamily="18" charset="0"/>
            </a:endParaRPr>
          </a:p>
          <a:p>
            <a:pPr marL="0" indent="0" algn="just">
              <a:buNone/>
            </a:pPr>
            <a:r>
              <a:rPr lang="en-US" b="1" dirty="0">
                <a:latin typeface="Cambria" panose="02040503050406030204" pitchFamily="18" charset="0"/>
                <a:cs typeface="Cambria" panose="02040503050406030204" pitchFamily="18" charset="0"/>
                <a:sym typeface="+mn-ea"/>
              </a:rPr>
              <a:t>Step 4</a:t>
            </a:r>
            <a:r>
              <a:rPr lang="en-US" dirty="0">
                <a:latin typeface="Cambria" panose="02040503050406030204" pitchFamily="18" charset="0"/>
                <a:cs typeface="Cambria" panose="02040503050406030204" pitchFamily="18" charset="0"/>
                <a:sym typeface="+mn-ea"/>
              </a:rPr>
              <a:t>: Further if the eye aspect ratio and mouth aspect ratio varies abruptly from the pre-defined threshold value for a specific amount of time then the corresponding event is performed.</a:t>
            </a:r>
            <a:endParaRPr lang="en-US" dirty="0">
              <a:latin typeface="Cambria" panose="02040503050406030204" pitchFamily="18" charset="0"/>
              <a:cs typeface="Cambria" panose="02040503050406030204" pitchFamily="18" charset="0"/>
            </a:endParaRPr>
          </a:p>
          <a:p>
            <a:pPr lvl="1" algn="just"/>
            <a:endParaRPr lang="en-IN" altLang="en-US" dirty="0">
              <a:latin typeface="Cambria" panose="02040503050406030204" pitchFamily="18" charset="0"/>
              <a:ea typeface="Cambria" panose="02040503050406030204" pitchFamily="18" charset="0"/>
              <a:cs typeface="Cambria" panose="02040503050406030204" pitchFamily="18"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atin typeface="Cambria" panose="02040503050406030204" pitchFamily="18" charset="0"/>
                <a:cs typeface="Cambria" panose="02040503050406030204" pitchFamily="18" charset="0"/>
              </a:rPr>
              <a:t>MOUSE MODULE</a:t>
            </a:r>
          </a:p>
        </p:txBody>
      </p:sp>
      <p:pic>
        <p:nvPicPr>
          <p:cNvPr id="9" name="Picture 8"/>
          <p:cNvPicPr>
            <a:picLocks noChangeAspect="1"/>
          </p:cNvPicPr>
          <p:nvPr/>
        </p:nvPicPr>
        <p:blipFill>
          <a:blip r:embed="rId2"/>
          <a:stretch>
            <a:fillRect/>
          </a:stretch>
        </p:blipFill>
        <p:spPr>
          <a:xfrm>
            <a:off x="4543425" y="4403090"/>
            <a:ext cx="966470" cy="742315"/>
          </a:xfrm>
          <a:prstGeom prst="rect">
            <a:avLst/>
          </a:prstGeom>
        </p:spPr>
      </p:pic>
      <p:graphicFrame>
        <p:nvGraphicFramePr>
          <p:cNvPr id="6" name="Table 5"/>
          <p:cNvGraphicFramePr/>
          <p:nvPr/>
        </p:nvGraphicFramePr>
        <p:xfrm>
          <a:off x="3965575" y="1598930"/>
          <a:ext cx="4437380" cy="4527550"/>
        </p:xfrm>
        <a:graphic>
          <a:graphicData uri="http://schemas.openxmlformats.org/drawingml/2006/table">
            <a:tbl>
              <a:tblPr firstRow="1" bandRow="1">
                <a:tableStyleId>{5C22544A-7EE6-4342-B048-85BDC9FD1C3A}</a:tableStyleId>
              </a:tblPr>
              <a:tblGrid>
                <a:gridCol w="2218690">
                  <a:extLst>
                    <a:ext uri="{9D8B030D-6E8A-4147-A177-3AD203B41FA5}">
                      <a16:colId xmlns:a16="http://schemas.microsoft.com/office/drawing/2014/main" val="20000"/>
                    </a:ext>
                  </a:extLst>
                </a:gridCol>
                <a:gridCol w="2218690">
                  <a:extLst>
                    <a:ext uri="{9D8B030D-6E8A-4147-A177-3AD203B41FA5}">
                      <a16:colId xmlns:a16="http://schemas.microsoft.com/office/drawing/2014/main" val="20001"/>
                    </a:ext>
                  </a:extLst>
                </a:gridCol>
              </a:tblGrid>
              <a:tr h="905510">
                <a:tc>
                  <a:txBody>
                    <a:bodyPr/>
                    <a:lstStyle/>
                    <a:p>
                      <a:pPr algn="ctr">
                        <a:buNone/>
                      </a:pPr>
                      <a:r>
                        <a:rPr lang="en-IN" altLang="en-US" sz="3600"/>
                        <a:t>Action</a:t>
                      </a:r>
                    </a:p>
                  </a:txBody>
                  <a:tcPr/>
                </a:tc>
                <a:tc>
                  <a:txBody>
                    <a:bodyPr/>
                    <a:lstStyle/>
                    <a:p>
                      <a:pPr>
                        <a:buNone/>
                      </a:pPr>
                      <a:r>
                        <a:rPr lang="en-IN" altLang="en-US" sz="3600"/>
                        <a:t>Functions</a:t>
                      </a:r>
                    </a:p>
                  </a:txBody>
                  <a:tcPr/>
                </a:tc>
                <a:extLst>
                  <a:ext uri="{0D108BD9-81ED-4DB2-BD59-A6C34878D82A}">
                    <a16:rowId xmlns:a16="http://schemas.microsoft.com/office/drawing/2014/main" val="10000"/>
                  </a:ext>
                </a:extLst>
              </a:tr>
              <a:tr h="905510">
                <a:tc>
                  <a:txBody>
                    <a:bodyPr/>
                    <a:lstStyle/>
                    <a:p>
                      <a:pPr>
                        <a:buNone/>
                      </a:pPr>
                      <a:endParaRPr lang="en-US"/>
                    </a:p>
                  </a:txBody>
                  <a:tcPr/>
                </a:tc>
                <a:tc>
                  <a:txBody>
                    <a:bodyPr/>
                    <a:lstStyle/>
                    <a:p>
                      <a:pPr>
                        <a:buNone/>
                      </a:pPr>
                      <a:r>
                        <a:rPr lang="en-IN" altLang="en-US" sz="2000" b="1"/>
                        <a:t>Activate/Deactivate Mouth Control</a:t>
                      </a:r>
                    </a:p>
                  </a:txBody>
                  <a:tcPr/>
                </a:tc>
                <a:extLst>
                  <a:ext uri="{0D108BD9-81ED-4DB2-BD59-A6C34878D82A}">
                    <a16:rowId xmlns:a16="http://schemas.microsoft.com/office/drawing/2014/main" val="10001"/>
                  </a:ext>
                </a:extLst>
              </a:tr>
              <a:tr h="905510">
                <a:tc>
                  <a:txBody>
                    <a:bodyPr/>
                    <a:lstStyle/>
                    <a:p>
                      <a:pPr>
                        <a:buNone/>
                      </a:pPr>
                      <a:endParaRPr lang="en-US"/>
                    </a:p>
                  </a:txBody>
                  <a:tcPr/>
                </a:tc>
                <a:tc>
                  <a:txBody>
                    <a:bodyPr/>
                    <a:lstStyle/>
                    <a:p>
                      <a:pPr>
                        <a:buNone/>
                      </a:pPr>
                      <a:r>
                        <a:rPr lang="en-IN" altLang="en-US" sz="2000" b="1"/>
                        <a:t>Right Click</a:t>
                      </a:r>
                    </a:p>
                  </a:txBody>
                  <a:tcPr/>
                </a:tc>
                <a:extLst>
                  <a:ext uri="{0D108BD9-81ED-4DB2-BD59-A6C34878D82A}">
                    <a16:rowId xmlns:a16="http://schemas.microsoft.com/office/drawing/2014/main" val="10002"/>
                  </a:ext>
                </a:extLst>
              </a:tr>
              <a:tr h="905510">
                <a:tc>
                  <a:txBody>
                    <a:bodyPr/>
                    <a:lstStyle/>
                    <a:p>
                      <a:pPr>
                        <a:buNone/>
                      </a:pPr>
                      <a:endParaRPr lang="en-US"/>
                    </a:p>
                  </a:txBody>
                  <a:tcPr/>
                </a:tc>
                <a:tc>
                  <a:txBody>
                    <a:bodyPr/>
                    <a:lstStyle/>
                    <a:p>
                      <a:pPr>
                        <a:buNone/>
                      </a:pPr>
                      <a:r>
                        <a:rPr lang="en-IN" altLang="en-US" sz="2000" b="1"/>
                        <a:t>Left Click</a:t>
                      </a:r>
                    </a:p>
                  </a:txBody>
                  <a:tcPr/>
                </a:tc>
                <a:extLst>
                  <a:ext uri="{0D108BD9-81ED-4DB2-BD59-A6C34878D82A}">
                    <a16:rowId xmlns:a16="http://schemas.microsoft.com/office/drawing/2014/main" val="10003"/>
                  </a:ext>
                </a:extLst>
              </a:tr>
              <a:tr h="905510">
                <a:tc>
                  <a:txBody>
                    <a:bodyPr/>
                    <a:lstStyle/>
                    <a:p>
                      <a:pPr>
                        <a:buNone/>
                      </a:pPr>
                      <a:endParaRPr lang="en-US"/>
                    </a:p>
                  </a:txBody>
                  <a:tcPr/>
                </a:tc>
                <a:tc>
                  <a:txBody>
                    <a:bodyPr/>
                    <a:lstStyle/>
                    <a:p>
                      <a:pPr>
                        <a:buNone/>
                      </a:pPr>
                      <a:r>
                        <a:rPr lang="en-IN" altLang="en-US" sz="2000" b="1"/>
                        <a:t>Cursor Movement</a:t>
                      </a:r>
                    </a:p>
                  </a:txBody>
                  <a:tcPr/>
                </a:tc>
                <a:extLst>
                  <a:ext uri="{0D108BD9-81ED-4DB2-BD59-A6C34878D82A}">
                    <a16:rowId xmlns:a16="http://schemas.microsoft.com/office/drawing/2014/main" val="10004"/>
                  </a:ext>
                </a:extLst>
              </a:tr>
            </a:tbl>
          </a:graphicData>
        </a:graphic>
      </p:graphicFrame>
      <p:pic>
        <p:nvPicPr>
          <p:cNvPr id="7" name="Content Placeholder 6"/>
          <p:cNvPicPr>
            <a:picLocks noGrp="1" noChangeAspect="1"/>
          </p:cNvPicPr>
          <p:nvPr>
            <p:ph sz="half" idx="2"/>
          </p:nvPr>
        </p:nvPicPr>
        <p:blipFill>
          <a:blip r:embed="rId3"/>
          <a:stretch>
            <a:fillRect/>
          </a:stretch>
        </p:blipFill>
        <p:spPr>
          <a:xfrm>
            <a:off x="4543425" y="3455670"/>
            <a:ext cx="966470" cy="764540"/>
          </a:xfrm>
          <a:prstGeom prst="rect">
            <a:avLst/>
          </a:prstGeom>
        </p:spPr>
      </p:pic>
      <p:pic>
        <p:nvPicPr>
          <p:cNvPr id="8" name="Content Placeholder 4"/>
          <p:cNvPicPr>
            <a:picLocks noChangeAspect="1"/>
          </p:cNvPicPr>
          <p:nvPr/>
        </p:nvPicPr>
        <p:blipFill>
          <a:blip r:embed="rId4"/>
          <a:stretch>
            <a:fillRect/>
          </a:stretch>
        </p:blipFill>
        <p:spPr>
          <a:xfrm>
            <a:off x="4543425" y="2604135"/>
            <a:ext cx="965835" cy="752475"/>
          </a:xfrm>
          <a:prstGeom prst="rect">
            <a:avLst/>
          </a:prstGeom>
        </p:spPr>
      </p:pic>
      <p:pic>
        <p:nvPicPr>
          <p:cNvPr id="11" name="Picture 10"/>
          <p:cNvPicPr>
            <a:picLocks noChangeAspect="1"/>
          </p:cNvPicPr>
          <p:nvPr/>
        </p:nvPicPr>
        <p:blipFill>
          <a:blip r:embed="rId5"/>
          <a:stretch>
            <a:fillRect/>
          </a:stretch>
        </p:blipFill>
        <p:spPr>
          <a:xfrm>
            <a:off x="4543425" y="5396230"/>
            <a:ext cx="966470" cy="634365"/>
          </a:xfrm>
          <a:prstGeom prst="rect">
            <a:avLst/>
          </a:prstGeom>
        </p:spPr>
      </p:pic>
      <p:pic>
        <p:nvPicPr>
          <p:cNvPr id="14" name="Content Placeholder 13"/>
          <p:cNvPicPr>
            <a:picLocks noGrp="1" noChangeAspect="1"/>
          </p:cNvPicPr>
          <p:nvPr>
            <p:ph sz="half" idx="1"/>
          </p:nvPr>
        </p:nvPicPr>
        <p:blipFill>
          <a:blip r:embed="rId2"/>
          <a:stretch>
            <a:fillRect/>
          </a:stretch>
        </p:blipFill>
        <p:spPr>
          <a:xfrm>
            <a:off x="4543425" y="4403090"/>
            <a:ext cx="965835" cy="741680"/>
          </a:xfrm>
          <a:prstGeom prst="rect">
            <a:avLst/>
          </a:prstGeom>
        </p:spPr>
      </p:pic>
      <p:sp>
        <p:nvSpPr>
          <p:cNvPr id="15" name="Text Box 14"/>
          <p:cNvSpPr txBox="1"/>
          <p:nvPr/>
        </p:nvSpPr>
        <p:spPr>
          <a:xfrm>
            <a:off x="3674745" y="6303010"/>
            <a:ext cx="5695950" cy="368300"/>
          </a:xfrm>
          <a:prstGeom prst="rect">
            <a:avLst/>
          </a:prstGeom>
          <a:noFill/>
        </p:spPr>
        <p:txBody>
          <a:bodyPr wrap="square" rtlCol="0">
            <a:spAutoFit/>
          </a:bodyPr>
          <a:lstStyle/>
          <a:p>
            <a:pPr algn="ctr"/>
            <a:r>
              <a:rPr lang="en-IN" altLang="en-US"/>
              <a:t>Figure 2 Mouse movements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sym typeface="+mn-ea"/>
              </a:rPr>
              <a:t>DETAILED MODULE DESCRIPTION</a:t>
            </a:r>
            <a:br>
              <a:rPr lang="en-IN" altLang="en-US" sz="3600">
                <a:latin typeface="Cambria" panose="02040503050406030204" pitchFamily="18" charset="0"/>
                <a:cs typeface="Cambria" panose="02040503050406030204" pitchFamily="18" charset="0"/>
              </a:rPr>
            </a:br>
            <a:endParaRPr lang="en-US" sz="3600"/>
          </a:p>
        </p:txBody>
      </p:sp>
      <p:sp>
        <p:nvSpPr>
          <p:cNvPr id="3" name="Content Placeholder 2"/>
          <p:cNvSpPr>
            <a:spLocks noGrp="1"/>
          </p:cNvSpPr>
          <p:nvPr>
            <p:ph idx="1"/>
          </p:nvPr>
        </p:nvSpPr>
        <p:spPr>
          <a:xfrm>
            <a:off x="643467" y="1782981"/>
            <a:ext cx="10905066" cy="4393982"/>
          </a:xfrm>
        </p:spPr>
        <p:txBody>
          <a:bodyPr>
            <a:normAutofit/>
          </a:bodyPr>
          <a:lstStyle/>
          <a:p>
            <a:pPr marL="0" indent="0">
              <a:buNone/>
            </a:pPr>
            <a:r>
              <a:rPr lang="en-IN" altLang="en-US" sz="1700">
                <a:latin typeface="Cambria" panose="02040503050406030204" pitchFamily="18" charset="0"/>
                <a:cs typeface="Cambria" panose="02040503050406030204" pitchFamily="18" charset="0"/>
              </a:rPr>
              <a:t>KEYBOARD MODULE</a:t>
            </a:r>
          </a:p>
          <a:p>
            <a:r>
              <a:rPr lang="en-IN" altLang="en-US" sz="1700">
                <a:latin typeface="Cambria" panose="02040503050406030204" pitchFamily="18" charset="0"/>
                <a:ea typeface="Cambria" panose="02040503050406030204" pitchFamily="18" charset="0"/>
                <a:cs typeface="Cambria" panose="02040503050406030204" pitchFamily="18" charset="0"/>
                <a:sym typeface="+mn-ea"/>
              </a:rPr>
              <a:t>Once the face is detected</a:t>
            </a:r>
            <a:r>
              <a:rPr lang="en-US" sz="1700">
                <a:latin typeface="Cambria" panose="02040503050406030204" pitchFamily="18" charset="0"/>
                <a:ea typeface="Cambria" panose="02040503050406030204" pitchFamily="18" charset="0"/>
                <a:cs typeface="Cambria" panose="02040503050406030204" pitchFamily="18" charset="0"/>
                <a:sym typeface="+mn-ea"/>
              </a:rPr>
              <a:t>, the landmarks of facial features like eyes </a:t>
            </a:r>
            <a:r>
              <a:rPr lang="en-IN" altLang="en-US" sz="1700">
                <a:latin typeface="Cambria" panose="02040503050406030204" pitchFamily="18" charset="0"/>
                <a:ea typeface="Cambria" panose="02040503050406030204" pitchFamily="18" charset="0"/>
                <a:cs typeface="Cambria" panose="02040503050406030204" pitchFamily="18" charset="0"/>
                <a:sym typeface="+mn-ea"/>
              </a:rPr>
              <a:t>are mapped on the face using dlib functions.</a:t>
            </a:r>
          </a:p>
          <a:p>
            <a:pPr marL="285750" lvl="1" indent="-285750"/>
            <a:r>
              <a:rPr lang="en-US" sz="1700">
                <a:latin typeface="Cambria" panose="02040503050406030204" pitchFamily="18" charset="0"/>
                <a:ea typeface="Cambria" panose="02040503050406030204" pitchFamily="18" charset="0"/>
                <a:sym typeface="+mn-ea"/>
              </a:rPr>
              <a:t>The indexes of the 68 coordinates are landmarked</a:t>
            </a:r>
            <a:r>
              <a:rPr lang="en-IN" altLang="en-US" sz="1700">
                <a:latin typeface="Cambria" panose="02040503050406030204" pitchFamily="18" charset="0"/>
                <a:ea typeface="Cambria" panose="02040503050406030204" pitchFamily="18" charset="0"/>
                <a:sym typeface="+mn-ea"/>
              </a:rPr>
              <a:t>.</a:t>
            </a:r>
            <a:r>
              <a:rPr lang="en-US" sz="1700">
                <a:latin typeface="Cambria" panose="02040503050406030204" pitchFamily="18" charset="0"/>
                <a:ea typeface="Cambria" panose="02040503050406030204" pitchFamily="18" charset="0"/>
                <a:sym typeface="+mn-ea"/>
              </a:rPr>
              <a:t> </a:t>
            </a:r>
            <a:endParaRPr lang="en-US" sz="1700">
              <a:latin typeface="Cambria" panose="02040503050406030204" pitchFamily="18" charset="0"/>
              <a:ea typeface="Cambria" panose="02040503050406030204" pitchFamily="18" charset="0"/>
            </a:endParaRPr>
          </a:p>
          <a:p>
            <a:r>
              <a:rPr lang="en-IN" altLang="en-US" sz="1700">
                <a:latin typeface="Cambria" panose="02040503050406030204" pitchFamily="18" charset="0"/>
                <a:cs typeface="Cambria" panose="02040503050406030204" pitchFamily="18" charset="0"/>
              </a:rPr>
              <a:t>Calibration is done effectively.</a:t>
            </a:r>
          </a:p>
          <a:p>
            <a:r>
              <a:rPr lang="en-IN" altLang="en-US" sz="1700">
                <a:latin typeface="Cambria" panose="02040503050406030204" pitchFamily="18" charset="0"/>
                <a:cs typeface="Cambria" panose="02040503050406030204" pitchFamily="18" charset="0"/>
              </a:rPr>
              <a:t>The GUI of the virtual keyboard is composed of two main components: the center of the screen where the text is displayed, and the edges of the screen where the character sets are displayed.</a:t>
            </a:r>
          </a:p>
          <a:p>
            <a:r>
              <a:rPr lang="en-IN" altLang="en-US" sz="1700">
                <a:latin typeface="Cambria" panose="02040503050406030204" pitchFamily="18" charset="0"/>
                <a:cs typeface="Cambria" panose="02040503050406030204" pitchFamily="18" charset="0"/>
              </a:rPr>
              <a:t>It is based on a tree selection method.</a:t>
            </a:r>
          </a:p>
          <a:p>
            <a:r>
              <a:rPr lang="en-IN" altLang="en-US" sz="1700">
                <a:latin typeface="Cambria" panose="02040503050406030204" pitchFamily="18" charset="0"/>
                <a:cs typeface="Cambria" panose="02040503050406030204" pitchFamily="18" charset="0"/>
              </a:rPr>
              <a:t>In the first level, the 5 sections are scanned by using dwell-time method.</a:t>
            </a:r>
          </a:p>
          <a:p>
            <a:r>
              <a:rPr lang="en-IN" altLang="en-US" sz="1700">
                <a:latin typeface="Cambria" panose="02040503050406030204" pitchFamily="18" charset="0"/>
                <a:cs typeface="Cambria" panose="02040503050406030204" pitchFamily="18" charset="0"/>
              </a:rPr>
              <a:t>In the second level, 5 sections are dedicated to the selection of letters “ABCDE, FGHIJ, KLMNO, PQRST,UVWXYZ”.</a:t>
            </a:r>
          </a:p>
          <a:p>
            <a:r>
              <a:rPr lang="en-IN" altLang="en-US" sz="1700">
                <a:latin typeface="Cambria" panose="02040503050406030204" pitchFamily="18" charset="0"/>
                <a:cs typeface="Cambria" panose="02040503050406030204" pitchFamily="18" charset="0"/>
              </a:rPr>
              <a:t>For instance, if the user selects the first command “ABCDE” then the sections s1, s2, s3, s4 and s5 become “A,” “B,” “C,” “D,” “E”.</a:t>
            </a:r>
          </a:p>
          <a:p>
            <a:pPr marL="0" indent="0">
              <a:buNone/>
            </a:pPr>
            <a:endParaRPr lang="en-IN" altLang="en-US" sz="1700">
              <a:latin typeface="Cambria" panose="02040503050406030204" pitchFamily="18" charset="0"/>
              <a:cs typeface="Cambria" panose="02040503050406030204" pitchFamily="18" charset="0"/>
            </a:endParaRPr>
          </a:p>
          <a:p>
            <a:pPr marL="0" indent="0">
              <a:buNone/>
            </a:pPr>
            <a:endParaRPr lang="en-IN" altLang="en-US" sz="1700">
              <a:latin typeface="Cambria" panose="02040503050406030204" pitchFamily="18" charset="0"/>
              <a:cs typeface="Cambria" panose="02040503050406030204" pitchFamily="18" charset="0"/>
            </a:endParaRPr>
          </a:p>
          <a:p>
            <a:pPr marL="0" indent="0">
              <a:buNone/>
            </a:pPr>
            <a:endParaRPr lang="en-IN" altLang="en-US" sz="1700">
              <a:latin typeface="Cambria" panose="02040503050406030204" pitchFamily="18" charset="0"/>
              <a:cs typeface="Cambria" panose="02040503050406030204" pitchFamily="18"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atin typeface="Cambria" panose="02040503050406030204" pitchFamily="18" charset="0"/>
                <a:cs typeface="Cambria" panose="02040503050406030204" pitchFamily="18" charset="0"/>
              </a:rPr>
              <a:t>KEYBOARD MODULE</a:t>
            </a:r>
          </a:p>
        </p:txBody>
      </p:sp>
      <p:graphicFrame>
        <p:nvGraphicFramePr>
          <p:cNvPr id="4" name="Content Placeholder 3"/>
          <p:cNvGraphicFramePr>
            <a:graphicFrameLocks noGrp="1"/>
          </p:cNvGraphicFramePr>
          <p:nvPr>
            <p:ph idx="1"/>
          </p:nvPr>
        </p:nvGraphicFramePr>
        <p:xfrm>
          <a:off x="4581525" y="1462405"/>
          <a:ext cx="3030855" cy="2109470"/>
        </p:xfrm>
        <a:graphic>
          <a:graphicData uri="http://schemas.openxmlformats.org/drawingml/2006/table">
            <a:tbl>
              <a:tblPr firstRow="1" bandRow="1">
                <a:tableStyleId>{5C22544A-7EE6-4342-B048-85BDC9FD1C3A}</a:tableStyleId>
              </a:tblPr>
              <a:tblGrid>
                <a:gridCol w="1010285">
                  <a:extLst>
                    <a:ext uri="{9D8B030D-6E8A-4147-A177-3AD203B41FA5}">
                      <a16:colId xmlns:a16="http://schemas.microsoft.com/office/drawing/2014/main" val="20000"/>
                    </a:ext>
                  </a:extLst>
                </a:gridCol>
                <a:gridCol w="1010285">
                  <a:extLst>
                    <a:ext uri="{9D8B030D-6E8A-4147-A177-3AD203B41FA5}">
                      <a16:colId xmlns:a16="http://schemas.microsoft.com/office/drawing/2014/main" val="20001"/>
                    </a:ext>
                  </a:extLst>
                </a:gridCol>
                <a:gridCol w="1010285">
                  <a:extLst>
                    <a:ext uri="{9D8B030D-6E8A-4147-A177-3AD203B41FA5}">
                      <a16:colId xmlns:a16="http://schemas.microsoft.com/office/drawing/2014/main" val="20002"/>
                    </a:ext>
                  </a:extLst>
                </a:gridCol>
              </a:tblGrid>
              <a:tr h="1054735">
                <a:tc>
                  <a:txBody>
                    <a:bodyPr/>
                    <a:lstStyle/>
                    <a:p>
                      <a:pPr>
                        <a:buNone/>
                      </a:pPr>
                      <a:r>
                        <a:rPr lang="en-IN" altLang="en-US" sz="2000"/>
                        <a:t>A B C</a:t>
                      </a:r>
                    </a:p>
                    <a:p>
                      <a:pPr>
                        <a:buNone/>
                      </a:pPr>
                      <a:r>
                        <a:rPr lang="en-IN" altLang="en-US" sz="2000"/>
                        <a:t>D     E</a:t>
                      </a:r>
                    </a:p>
                  </a:txBody>
                  <a:tcPr/>
                </a:tc>
                <a:tc>
                  <a:txBody>
                    <a:bodyPr/>
                    <a:lstStyle/>
                    <a:p>
                      <a:pPr>
                        <a:buNone/>
                      </a:pPr>
                      <a:r>
                        <a:rPr lang="en-IN" altLang="en-US" sz="2000"/>
                        <a:t>G H I</a:t>
                      </a:r>
                    </a:p>
                    <a:p>
                      <a:pPr>
                        <a:buNone/>
                      </a:pPr>
                      <a:r>
                        <a:rPr lang="en-IN" altLang="en-US" sz="2000"/>
                        <a:t>J     K</a:t>
                      </a:r>
                    </a:p>
                  </a:txBody>
                  <a:tcPr/>
                </a:tc>
                <a:tc>
                  <a:txBody>
                    <a:bodyPr/>
                    <a:lstStyle/>
                    <a:p>
                      <a:pPr>
                        <a:buNone/>
                      </a:pPr>
                      <a:r>
                        <a:rPr lang="en-IN" altLang="en-US" sz="2000"/>
                        <a:t>L M N</a:t>
                      </a:r>
                    </a:p>
                    <a:p>
                      <a:pPr>
                        <a:buNone/>
                      </a:pPr>
                      <a:r>
                        <a:rPr lang="en-IN" altLang="en-US" sz="2000"/>
                        <a:t>O     P</a:t>
                      </a:r>
                    </a:p>
                  </a:txBody>
                  <a:tcPr/>
                </a:tc>
                <a:extLst>
                  <a:ext uri="{0D108BD9-81ED-4DB2-BD59-A6C34878D82A}">
                    <a16:rowId xmlns:a16="http://schemas.microsoft.com/office/drawing/2014/main" val="10000"/>
                  </a:ext>
                </a:extLst>
              </a:tr>
              <a:tr h="1054735">
                <a:tc>
                  <a:txBody>
                    <a:bodyPr/>
                    <a:lstStyle/>
                    <a:p>
                      <a:pPr>
                        <a:buNone/>
                      </a:pPr>
                      <a:r>
                        <a:rPr lang="en-IN" altLang="en-US" sz="1600" b="1">
                          <a:solidFill>
                            <a:schemeClr val="tx1">
                              <a:lumMod val="85000"/>
                              <a:lumOff val="15000"/>
                            </a:schemeClr>
                          </a:solidFill>
                        </a:rPr>
                        <a:t>W Y Z</a:t>
                      </a:r>
                    </a:p>
                    <a:p>
                      <a:pPr>
                        <a:buNone/>
                      </a:pPr>
                      <a:r>
                        <a:rPr lang="en-IN" altLang="en-US" sz="1600" b="1">
                          <a:solidFill>
                            <a:schemeClr val="tx1">
                              <a:lumMod val="85000"/>
                              <a:lumOff val="15000"/>
                            </a:schemeClr>
                          </a:solidFill>
                        </a:rPr>
                        <a:t>SP  DEL</a:t>
                      </a:r>
                    </a:p>
                  </a:txBody>
                  <a:tcPr/>
                </a:tc>
                <a:tc>
                  <a:txBody>
                    <a:bodyPr/>
                    <a:lstStyle/>
                    <a:p>
                      <a:pPr>
                        <a:buNone/>
                      </a:pPr>
                      <a:endParaRPr lang="en-US"/>
                    </a:p>
                  </a:txBody>
                  <a:tcPr/>
                </a:tc>
                <a:tc>
                  <a:txBody>
                    <a:bodyPr/>
                    <a:lstStyle/>
                    <a:p>
                      <a:pPr>
                        <a:buNone/>
                      </a:pPr>
                      <a:r>
                        <a:rPr lang="en-IN" altLang="en-US" sz="1200"/>
                        <a:t>Other numbers shortcut</a:t>
                      </a:r>
                    </a:p>
                  </a:txBody>
                  <a:tcPr/>
                </a:tc>
                <a:extLst>
                  <a:ext uri="{0D108BD9-81ED-4DB2-BD59-A6C34878D82A}">
                    <a16:rowId xmlns:a16="http://schemas.microsoft.com/office/drawing/2014/main" val="10001"/>
                  </a:ext>
                </a:extLst>
              </a:tr>
            </a:tbl>
          </a:graphicData>
        </a:graphic>
      </p:graphicFrame>
      <p:graphicFrame>
        <p:nvGraphicFramePr>
          <p:cNvPr id="6" name="Table 5"/>
          <p:cNvGraphicFramePr/>
          <p:nvPr/>
        </p:nvGraphicFramePr>
        <p:xfrm>
          <a:off x="4581525" y="4452620"/>
          <a:ext cx="3030855" cy="1824990"/>
        </p:xfrm>
        <a:graphic>
          <a:graphicData uri="http://schemas.openxmlformats.org/drawingml/2006/table">
            <a:tbl>
              <a:tblPr firstRow="1" bandRow="1">
                <a:tableStyleId>{5C22544A-7EE6-4342-B048-85BDC9FD1C3A}</a:tableStyleId>
              </a:tblPr>
              <a:tblGrid>
                <a:gridCol w="1010285">
                  <a:extLst>
                    <a:ext uri="{9D8B030D-6E8A-4147-A177-3AD203B41FA5}">
                      <a16:colId xmlns:a16="http://schemas.microsoft.com/office/drawing/2014/main" val="20000"/>
                    </a:ext>
                  </a:extLst>
                </a:gridCol>
                <a:gridCol w="1010285">
                  <a:extLst>
                    <a:ext uri="{9D8B030D-6E8A-4147-A177-3AD203B41FA5}">
                      <a16:colId xmlns:a16="http://schemas.microsoft.com/office/drawing/2014/main" val="20001"/>
                    </a:ext>
                  </a:extLst>
                </a:gridCol>
                <a:gridCol w="1010285">
                  <a:extLst>
                    <a:ext uri="{9D8B030D-6E8A-4147-A177-3AD203B41FA5}">
                      <a16:colId xmlns:a16="http://schemas.microsoft.com/office/drawing/2014/main" val="20002"/>
                    </a:ext>
                  </a:extLst>
                </a:gridCol>
              </a:tblGrid>
              <a:tr h="912495">
                <a:tc>
                  <a:txBody>
                    <a:bodyPr/>
                    <a:lstStyle/>
                    <a:p>
                      <a:pPr>
                        <a:buNone/>
                      </a:pPr>
                      <a:r>
                        <a:rPr lang="en-IN" altLang="en-US" sz="2000"/>
                        <a:t>A</a:t>
                      </a:r>
                    </a:p>
                  </a:txBody>
                  <a:tcPr/>
                </a:tc>
                <a:tc>
                  <a:txBody>
                    <a:bodyPr/>
                    <a:lstStyle/>
                    <a:p>
                      <a:pPr>
                        <a:buNone/>
                      </a:pPr>
                      <a:r>
                        <a:rPr lang="en-IN" altLang="en-US" sz="2000"/>
                        <a:t>B</a:t>
                      </a:r>
                    </a:p>
                  </a:txBody>
                  <a:tcPr/>
                </a:tc>
                <a:tc>
                  <a:txBody>
                    <a:bodyPr/>
                    <a:lstStyle/>
                    <a:p>
                      <a:pPr>
                        <a:buNone/>
                      </a:pPr>
                      <a:r>
                        <a:rPr lang="en-IN" altLang="en-US" sz="2000"/>
                        <a:t>C</a:t>
                      </a:r>
                    </a:p>
                  </a:txBody>
                  <a:tcPr/>
                </a:tc>
                <a:extLst>
                  <a:ext uri="{0D108BD9-81ED-4DB2-BD59-A6C34878D82A}">
                    <a16:rowId xmlns:a16="http://schemas.microsoft.com/office/drawing/2014/main" val="10000"/>
                  </a:ext>
                </a:extLst>
              </a:tr>
              <a:tr h="912495">
                <a:tc>
                  <a:txBody>
                    <a:bodyPr/>
                    <a:lstStyle/>
                    <a:p>
                      <a:pPr>
                        <a:buNone/>
                      </a:pPr>
                      <a:r>
                        <a:rPr lang="en-IN" altLang="en-US" sz="2000" b="1"/>
                        <a:t>D</a:t>
                      </a:r>
                    </a:p>
                  </a:txBody>
                  <a:tcPr/>
                </a:tc>
                <a:tc>
                  <a:txBody>
                    <a:bodyPr/>
                    <a:lstStyle/>
                    <a:p>
                      <a:pPr>
                        <a:buNone/>
                      </a:pPr>
                      <a:endParaRPr lang="en-US"/>
                    </a:p>
                  </a:txBody>
                  <a:tcPr/>
                </a:tc>
                <a:tc>
                  <a:txBody>
                    <a:bodyPr/>
                    <a:lstStyle/>
                    <a:p>
                      <a:pPr>
                        <a:buNone/>
                      </a:pPr>
                      <a:r>
                        <a:rPr lang="en-IN" altLang="en-US" sz="2000" b="1"/>
                        <a:t>E</a:t>
                      </a:r>
                    </a:p>
                  </a:txBody>
                  <a:tcPr/>
                </a:tc>
                <a:extLst>
                  <a:ext uri="{0D108BD9-81ED-4DB2-BD59-A6C34878D82A}">
                    <a16:rowId xmlns:a16="http://schemas.microsoft.com/office/drawing/2014/main" val="10001"/>
                  </a:ext>
                </a:extLst>
              </a:tr>
            </a:tbl>
          </a:graphicData>
        </a:graphic>
      </p:graphicFrame>
      <p:pic>
        <p:nvPicPr>
          <p:cNvPr id="9" name="Content Placeholder 8"/>
          <p:cNvPicPr>
            <a:picLocks noChangeAspect="1"/>
          </p:cNvPicPr>
          <p:nvPr/>
        </p:nvPicPr>
        <p:blipFill>
          <a:blip r:embed="rId2"/>
          <a:stretch>
            <a:fillRect/>
          </a:stretch>
        </p:blipFill>
        <p:spPr>
          <a:xfrm>
            <a:off x="1644650" y="1620520"/>
            <a:ext cx="1481455" cy="1499235"/>
          </a:xfrm>
          <a:prstGeom prst="rect">
            <a:avLst/>
          </a:prstGeom>
        </p:spPr>
      </p:pic>
      <p:cxnSp>
        <p:nvCxnSpPr>
          <p:cNvPr id="10" name="Straight Arrow Connector 9"/>
          <p:cNvCxnSpPr/>
          <p:nvPr/>
        </p:nvCxnSpPr>
        <p:spPr>
          <a:xfrm flipV="1">
            <a:off x="2440305" y="1857375"/>
            <a:ext cx="2527935" cy="25971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7" name="Straight Arrow Connector 6"/>
          <p:cNvCxnSpPr>
            <a:stCxn id="4" idx="2"/>
            <a:endCxn id="6" idx="0"/>
          </p:cNvCxnSpPr>
          <p:nvPr/>
        </p:nvCxnSpPr>
        <p:spPr>
          <a:xfrm>
            <a:off x="6097270" y="3571875"/>
            <a:ext cx="0" cy="88074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8" name="Text Box 7"/>
          <p:cNvSpPr txBox="1"/>
          <p:nvPr/>
        </p:nvSpPr>
        <p:spPr>
          <a:xfrm>
            <a:off x="3129915" y="1633220"/>
            <a:ext cx="1207770" cy="368300"/>
          </a:xfrm>
          <a:prstGeom prst="rect">
            <a:avLst/>
          </a:prstGeom>
          <a:noFill/>
        </p:spPr>
        <p:txBody>
          <a:bodyPr wrap="square" rtlCol="0">
            <a:spAutoFit/>
          </a:bodyPr>
          <a:lstStyle/>
          <a:p>
            <a:r>
              <a:rPr lang="en-IN" altLang="en-US"/>
              <a:t>gazing</a:t>
            </a:r>
          </a:p>
        </p:txBody>
      </p:sp>
      <p:sp>
        <p:nvSpPr>
          <p:cNvPr id="11" name="Text Box 10"/>
          <p:cNvSpPr txBox="1"/>
          <p:nvPr/>
        </p:nvSpPr>
        <p:spPr>
          <a:xfrm>
            <a:off x="6261100" y="3827780"/>
            <a:ext cx="1891665" cy="368300"/>
          </a:xfrm>
          <a:prstGeom prst="rect">
            <a:avLst/>
          </a:prstGeom>
          <a:noFill/>
        </p:spPr>
        <p:txBody>
          <a:bodyPr wrap="square" rtlCol="0">
            <a:spAutoFit/>
          </a:bodyPr>
          <a:lstStyle/>
          <a:p>
            <a:r>
              <a:rPr lang="en-IN" altLang="en-US"/>
              <a:t>transformation</a:t>
            </a:r>
          </a:p>
        </p:txBody>
      </p:sp>
      <p:sp>
        <p:nvSpPr>
          <p:cNvPr id="12" name="Text Box 11"/>
          <p:cNvSpPr txBox="1"/>
          <p:nvPr/>
        </p:nvSpPr>
        <p:spPr>
          <a:xfrm>
            <a:off x="3813810" y="6356350"/>
            <a:ext cx="5535295" cy="368300"/>
          </a:xfrm>
          <a:prstGeom prst="rect">
            <a:avLst/>
          </a:prstGeom>
          <a:noFill/>
        </p:spPr>
        <p:txBody>
          <a:bodyPr wrap="square" rtlCol="0">
            <a:spAutoFit/>
          </a:bodyPr>
          <a:lstStyle/>
          <a:p>
            <a:pPr algn="ctr"/>
            <a:r>
              <a:rPr lang="en-IN" altLang="en-US"/>
              <a:t>Figure 3 Virtual Keyboard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atin typeface="Cambria" panose="02040503050406030204" pitchFamily="18" charset="0"/>
                <a:cs typeface="Cambria" panose="02040503050406030204" pitchFamily="18" charset="0"/>
              </a:rPr>
              <a:t>IMPLEMENTATION SCREENSHOTS</a:t>
            </a:r>
          </a:p>
        </p:txBody>
      </p:sp>
      <p:sp>
        <p:nvSpPr>
          <p:cNvPr id="3" name="Content Placeholder 2"/>
          <p:cNvSpPr>
            <a:spLocks noGrp="1"/>
          </p:cNvSpPr>
          <p:nvPr>
            <p:ph sz="half" idx="1"/>
          </p:nvPr>
        </p:nvSpPr>
        <p:spPr/>
        <p:txBody>
          <a:bodyPr>
            <a:normAutofit/>
          </a:bodyPr>
          <a:lstStyle/>
          <a:p>
            <a:pPr marL="0" indent="0">
              <a:lnSpc>
                <a:spcPct val="150000"/>
              </a:lnSpc>
              <a:buNone/>
            </a:pPr>
            <a:endParaRPr lang="en-IN" sz="2800" dirty="0">
              <a:latin typeface="Cambria" panose="02040503050406030204" pitchFamily="18" charset="0"/>
            </a:endParaRPr>
          </a:p>
          <a:p>
            <a:pPr marL="0" indent="0">
              <a:buNone/>
            </a:pPr>
            <a:endParaRPr lang="en-US"/>
          </a:p>
        </p:txBody>
      </p:sp>
      <p:sp>
        <p:nvSpPr>
          <p:cNvPr id="4" name="Text Box 3"/>
          <p:cNvSpPr txBox="1"/>
          <p:nvPr/>
        </p:nvSpPr>
        <p:spPr>
          <a:xfrm>
            <a:off x="670560" y="1457325"/>
            <a:ext cx="3187700" cy="368300"/>
          </a:xfrm>
          <a:prstGeom prst="rect">
            <a:avLst/>
          </a:prstGeom>
          <a:noFill/>
        </p:spPr>
        <p:txBody>
          <a:bodyPr wrap="square" rtlCol="0">
            <a:spAutoFit/>
          </a:bodyPr>
          <a:lstStyle/>
          <a:p>
            <a:r>
              <a:rPr lang="en-IN" altLang="en-US">
                <a:latin typeface="Cambria" panose="02040503050406030204" pitchFamily="18" charset="0"/>
                <a:cs typeface="Cambria" panose="02040503050406030204" pitchFamily="18" charset="0"/>
              </a:rPr>
              <a:t>MOUSE MODULE</a:t>
            </a:r>
          </a:p>
        </p:txBody>
      </p:sp>
      <p:sp>
        <p:nvSpPr>
          <p:cNvPr id="9" name="Text Box 8"/>
          <p:cNvSpPr txBox="1"/>
          <p:nvPr/>
        </p:nvSpPr>
        <p:spPr>
          <a:xfrm>
            <a:off x="975995" y="4181475"/>
            <a:ext cx="328866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FEATURE EXTRACTION</a:t>
            </a:r>
          </a:p>
        </p:txBody>
      </p:sp>
      <p:sp>
        <p:nvSpPr>
          <p:cNvPr id="10" name="Text Box 9"/>
          <p:cNvSpPr txBox="1"/>
          <p:nvPr/>
        </p:nvSpPr>
        <p:spPr>
          <a:xfrm>
            <a:off x="7070725" y="4181475"/>
            <a:ext cx="355663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ACTIVATION/DEACTIVATION</a:t>
            </a:r>
          </a:p>
        </p:txBody>
      </p:sp>
      <p:sp>
        <p:nvSpPr>
          <p:cNvPr id="11" name="Text Box 10"/>
          <p:cNvSpPr txBox="1"/>
          <p:nvPr/>
        </p:nvSpPr>
        <p:spPr>
          <a:xfrm>
            <a:off x="962660" y="6503035"/>
            <a:ext cx="317690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RIGHT MOVEMENT</a:t>
            </a:r>
          </a:p>
        </p:txBody>
      </p:sp>
      <p:sp>
        <p:nvSpPr>
          <p:cNvPr id="12" name="Text Box 11"/>
          <p:cNvSpPr txBox="1"/>
          <p:nvPr/>
        </p:nvSpPr>
        <p:spPr>
          <a:xfrm>
            <a:off x="7251700" y="6503035"/>
            <a:ext cx="3512820"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LEFT MOVEMENT</a:t>
            </a:r>
          </a:p>
        </p:txBody>
      </p:sp>
      <p:pic>
        <p:nvPicPr>
          <p:cNvPr id="14" name="Picture 13">
            <a:extLst>
              <a:ext uri="{FF2B5EF4-FFF2-40B4-BE49-F238E27FC236}">
                <a16:creationId xmlns:a16="http://schemas.microsoft.com/office/drawing/2014/main" id="{114F220A-D22E-4F17-BF02-03C7A4E5B5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 y="1887461"/>
            <a:ext cx="4273748" cy="2276066"/>
          </a:xfrm>
          <a:prstGeom prst="rect">
            <a:avLst/>
          </a:prstGeom>
        </p:spPr>
      </p:pic>
      <p:pic>
        <p:nvPicPr>
          <p:cNvPr id="18" name="Content Placeholder 17">
            <a:extLst>
              <a:ext uri="{FF2B5EF4-FFF2-40B4-BE49-F238E27FC236}">
                <a16:creationId xmlns:a16="http://schemas.microsoft.com/office/drawing/2014/main" id="{3120AABB-38F0-4D41-ABFD-C12B44AFBA8C}"/>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88751" y="1887461"/>
            <a:ext cx="4638919" cy="2217814"/>
          </a:xfrm>
        </p:spPr>
      </p:pic>
      <p:pic>
        <p:nvPicPr>
          <p:cNvPr id="26" name="Picture 25">
            <a:extLst>
              <a:ext uri="{FF2B5EF4-FFF2-40B4-BE49-F238E27FC236}">
                <a16:creationId xmlns:a16="http://schemas.microsoft.com/office/drawing/2014/main" id="{A8BE9FEA-63D9-4703-B9ED-AFECBDD67B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974" y="4549775"/>
            <a:ext cx="4638919" cy="2033664"/>
          </a:xfrm>
          <a:prstGeom prst="rect">
            <a:avLst/>
          </a:prstGeom>
        </p:spPr>
      </p:pic>
      <p:pic>
        <p:nvPicPr>
          <p:cNvPr id="28" name="Picture 27">
            <a:extLst>
              <a:ext uri="{FF2B5EF4-FFF2-40B4-BE49-F238E27FC236}">
                <a16:creationId xmlns:a16="http://schemas.microsoft.com/office/drawing/2014/main" id="{5E76AB42-7A53-4C69-B451-1C9248CAEF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8751" y="4474906"/>
            <a:ext cx="4670431" cy="20281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Cambria" panose="02040503050406030204" pitchFamily="18" charset="0"/>
                <a:cs typeface="Cambria" panose="02040503050406030204" pitchFamily="18" charset="0"/>
              </a:rPr>
              <a:t>IMPLEMENTATION SCREENSHOTS</a:t>
            </a:r>
          </a:p>
        </p:txBody>
      </p:sp>
      <p:sp>
        <p:nvSpPr>
          <p:cNvPr id="3" name="Content Placeholder 2"/>
          <p:cNvSpPr>
            <a:spLocks noGrp="1"/>
          </p:cNvSpPr>
          <p:nvPr>
            <p:ph sz="half" idx="1"/>
          </p:nvPr>
        </p:nvSpPr>
        <p:spPr/>
        <p:txBody>
          <a:bodyPr>
            <a:normAutofit/>
          </a:bodyPr>
          <a:lstStyle/>
          <a:p>
            <a:pPr marL="0" indent="0">
              <a:lnSpc>
                <a:spcPct val="150000"/>
              </a:lnSpc>
              <a:buNone/>
            </a:pPr>
            <a:endParaRPr lang="en-IN" sz="2800" dirty="0">
              <a:latin typeface="Cambria" panose="02040503050406030204" pitchFamily="18" charset="0"/>
            </a:endParaRPr>
          </a:p>
          <a:p>
            <a:pPr marL="0" indent="0">
              <a:buNone/>
            </a:pPr>
            <a:endParaRPr lang="en-US"/>
          </a:p>
        </p:txBody>
      </p:sp>
      <p:sp>
        <p:nvSpPr>
          <p:cNvPr id="4" name="Text Box 3"/>
          <p:cNvSpPr txBox="1"/>
          <p:nvPr/>
        </p:nvSpPr>
        <p:spPr>
          <a:xfrm>
            <a:off x="670560" y="1457325"/>
            <a:ext cx="3187700" cy="368300"/>
          </a:xfrm>
          <a:prstGeom prst="rect">
            <a:avLst/>
          </a:prstGeom>
          <a:noFill/>
        </p:spPr>
        <p:txBody>
          <a:bodyPr wrap="square" rtlCol="0">
            <a:spAutoFit/>
          </a:bodyPr>
          <a:lstStyle/>
          <a:p>
            <a:r>
              <a:rPr lang="en-IN" altLang="en-US">
                <a:latin typeface="Cambria" panose="02040503050406030204" pitchFamily="18" charset="0"/>
                <a:cs typeface="Cambria" panose="02040503050406030204" pitchFamily="18" charset="0"/>
              </a:rPr>
              <a:t>MOUSE MODULE</a:t>
            </a:r>
          </a:p>
        </p:txBody>
      </p:sp>
      <p:sp>
        <p:nvSpPr>
          <p:cNvPr id="14" name="Text Box 13"/>
          <p:cNvSpPr txBox="1"/>
          <p:nvPr/>
        </p:nvSpPr>
        <p:spPr>
          <a:xfrm>
            <a:off x="860425" y="3942715"/>
            <a:ext cx="328866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UPWARD MOVEMENT</a:t>
            </a:r>
          </a:p>
        </p:txBody>
      </p:sp>
      <p:sp>
        <p:nvSpPr>
          <p:cNvPr id="15" name="Text Box 14"/>
          <p:cNvSpPr txBox="1"/>
          <p:nvPr/>
        </p:nvSpPr>
        <p:spPr>
          <a:xfrm>
            <a:off x="7180580" y="3920490"/>
            <a:ext cx="335597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DOWNWARD MOVEMENT</a:t>
            </a:r>
          </a:p>
        </p:txBody>
      </p:sp>
      <p:sp>
        <p:nvSpPr>
          <p:cNvPr id="16" name="Text Box 15"/>
          <p:cNvSpPr txBox="1"/>
          <p:nvPr/>
        </p:nvSpPr>
        <p:spPr>
          <a:xfrm>
            <a:off x="793115" y="6370320"/>
            <a:ext cx="3422650"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RIGHT WINK</a:t>
            </a:r>
          </a:p>
        </p:txBody>
      </p:sp>
      <p:sp>
        <p:nvSpPr>
          <p:cNvPr id="17" name="Text Box 16"/>
          <p:cNvSpPr txBox="1"/>
          <p:nvPr/>
        </p:nvSpPr>
        <p:spPr>
          <a:xfrm>
            <a:off x="7325995" y="6426200"/>
            <a:ext cx="328866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LEFT WINK</a:t>
            </a:r>
          </a:p>
        </p:txBody>
      </p:sp>
      <p:pic>
        <p:nvPicPr>
          <p:cNvPr id="18" name="Picture 17">
            <a:extLst>
              <a:ext uri="{FF2B5EF4-FFF2-40B4-BE49-F238E27FC236}">
                <a16:creationId xmlns:a16="http://schemas.microsoft.com/office/drawing/2014/main" id="{FB2DB4CA-6EED-426D-BC50-23E579A9F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0425" y="1990725"/>
            <a:ext cx="4169410" cy="2000250"/>
          </a:xfrm>
          <a:prstGeom prst="rect">
            <a:avLst/>
          </a:prstGeom>
        </p:spPr>
      </p:pic>
      <p:pic>
        <p:nvPicPr>
          <p:cNvPr id="20" name="Picture 19">
            <a:extLst>
              <a:ext uri="{FF2B5EF4-FFF2-40B4-BE49-F238E27FC236}">
                <a16:creationId xmlns:a16="http://schemas.microsoft.com/office/drawing/2014/main" id="{6803B2A9-82ED-4C4B-8B23-8D556D4030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4230" y="1838919"/>
            <a:ext cx="4169410" cy="2025733"/>
          </a:xfrm>
          <a:prstGeom prst="rect">
            <a:avLst/>
          </a:prstGeom>
        </p:spPr>
      </p:pic>
      <p:pic>
        <p:nvPicPr>
          <p:cNvPr id="22" name="Picture 21">
            <a:extLst>
              <a:ext uri="{FF2B5EF4-FFF2-40B4-BE49-F238E27FC236}">
                <a16:creationId xmlns:a16="http://schemas.microsoft.com/office/drawing/2014/main" id="{5066F661-D753-438F-ADC1-702BA3BBB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425" y="4311015"/>
            <a:ext cx="4169410" cy="2002473"/>
          </a:xfrm>
          <a:prstGeom prst="rect">
            <a:avLst/>
          </a:prstGeom>
        </p:spPr>
      </p:pic>
      <p:pic>
        <p:nvPicPr>
          <p:cNvPr id="24" name="Picture 23">
            <a:extLst>
              <a:ext uri="{FF2B5EF4-FFF2-40B4-BE49-F238E27FC236}">
                <a16:creationId xmlns:a16="http://schemas.microsoft.com/office/drawing/2014/main" id="{D923EC05-B695-4432-89E7-E066FE854E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2165" y="4288790"/>
            <a:ext cx="4169410" cy="204819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latin typeface="Cambria" panose="02040503050406030204" pitchFamily="18" charset="0"/>
                <a:cs typeface="Cambria" panose="02040503050406030204" pitchFamily="18" charset="0"/>
                <a:sym typeface="+mn-ea"/>
              </a:rPr>
              <a:t>IMPLEMENTATION SCREENSHOTS</a:t>
            </a:r>
            <a:br>
              <a:rPr lang="en-IN" altLang="en-US">
                <a:latin typeface="Cambria" panose="02040503050406030204" pitchFamily="18" charset="0"/>
                <a:cs typeface="Cambria" panose="02040503050406030204" pitchFamily="18" charset="0"/>
              </a:rPr>
            </a:br>
            <a:endParaRPr lang="en-US"/>
          </a:p>
        </p:txBody>
      </p:sp>
      <p:sp>
        <p:nvSpPr>
          <p:cNvPr id="4" name="Text Box 3"/>
          <p:cNvSpPr txBox="1"/>
          <p:nvPr/>
        </p:nvSpPr>
        <p:spPr>
          <a:xfrm>
            <a:off x="916940" y="1146175"/>
            <a:ext cx="3522980" cy="368300"/>
          </a:xfrm>
          <a:prstGeom prst="rect">
            <a:avLst/>
          </a:prstGeom>
          <a:noFill/>
        </p:spPr>
        <p:txBody>
          <a:bodyPr wrap="square" rtlCol="0">
            <a:spAutoFit/>
          </a:bodyPr>
          <a:lstStyle/>
          <a:p>
            <a:r>
              <a:rPr lang="en-IN" altLang="en-US">
                <a:latin typeface="Cambria" panose="02040503050406030204" pitchFamily="18" charset="0"/>
                <a:cs typeface="Cambria" panose="02040503050406030204" pitchFamily="18" charset="0"/>
              </a:rPr>
              <a:t>KEYBOARD MODULE</a:t>
            </a:r>
          </a:p>
        </p:txBody>
      </p:sp>
      <p:pic>
        <p:nvPicPr>
          <p:cNvPr id="5" name="Content Placeholder 4" descr="Screenshot (27)"/>
          <p:cNvPicPr>
            <a:picLocks noGrp="1" noChangeAspect="1"/>
          </p:cNvPicPr>
          <p:nvPr>
            <p:ph sz="half" idx="1"/>
          </p:nvPr>
        </p:nvPicPr>
        <p:blipFill rotWithShape="1">
          <a:blip r:embed="rId2"/>
          <a:srcRect r="49933" b="7083"/>
          <a:stretch/>
        </p:blipFill>
        <p:spPr>
          <a:xfrm>
            <a:off x="916940" y="1901190"/>
            <a:ext cx="1911985" cy="1482725"/>
          </a:xfrm>
          <a:prstGeom prst="rect">
            <a:avLst/>
          </a:prstGeom>
        </p:spPr>
      </p:pic>
      <p:pic>
        <p:nvPicPr>
          <p:cNvPr id="6" name="Content Placeholder 5" descr="Screenshot (28)"/>
          <p:cNvPicPr>
            <a:picLocks noGrp="1" noChangeAspect="1"/>
          </p:cNvPicPr>
          <p:nvPr>
            <p:ph sz="half" idx="2"/>
          </p:nvPr>
        </p:nvPicPr>
        <p:blipFill rotWithShape="1">
          <a:blip r:embed="rId3"/>
          <a:srcRect r="50996" b="7083"/>
          <a:stretch/>
        </p:blipFill>
        <p:spPr>
          <a:xfrm>
            <a:off x="6497321" y="1901190"/>
            <a:ext cx="1827530" cy="1482725"/>
          </a:xfrm>
          <a:prstGeom prst="rect">
            <a:avLst/>
          </a:prstGeom>
        </p:spPr>
      </p:pic>
      <p:pic>
        <p:nvPicPr>
          <p:cNvPr id="7" name="Picture 6" descr="Screenshot (29)"/>
          <p:cNvPicPr>
            <a:picLocks noChangeAspect="1"/>
          </p:cNvPicPr>
          <p:nvPr/>
        </p:nvPicPr>
        <p:blipFill rotWithShape="1">
          <a:blip r:embed="rId4"/>
          <a:srcRect r="50000" b="6146"/>
          <a:stretch/>
        </p:blipFill>
        <p:spPr>
          <a:xfrm>
            <a:off x="916940" y="4235450"/>
            <a:ext cx="1909445" cy="1793875"/>
          </a:xfrm>
          <a:prstGeom prst="rect">
            <a:avLst/>
          </a:prstGeom>
        </p:spPr>
      </p:pic>
      <p:pic>
        <p:nvPicPr>
          <p:cNvPr id="8" name="Picture 7" descr="Screenshot (31)"/>
          <p:cNvPicPr>
            <a:picLocks noChangeAspect="1"/>
          </p:cNvPicPr>
          <p:nvPr/>
        </p:nvPicPr>
        <p:blipFill rotWithShape="1">
          <a:blip r:embed="rId5"/>
          <a:srcRect r="50216" b="6146"/>
          <a:stretch/>
        </p:blipFill>
        <p:spPr>
          <a:xfrm>
            <a:off x="6402071" y="4235450"/>
            <a:ext cx="1903730" cy="1793875"/>
          </a:xfrm>
          <a:prstGeom prst="rect">
            <a:avLst/>
          </a:prstGeom>
        </p:spPr>
      </p:pic>
      <p:sp>
        <p:nvSpPr>
          <p:cNvPr id="9" name="Text Box 8"/>
          <p:cNvSpPr txBox="1"/>
          <p:nvPr/>
        </p:nvSpPr>
        <p:spPr>
          <a:xfrm>
            <a:off x="927735" y="3629660"/>
            <a:ext cx="370268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UP LEFT</a:t>
            </a:r>
          </a:p>
        </p:txBody>
      </p:sp>
      <p:sp>
        <p:nvSpPr>
          <p:cNvPr id="10" name="Text Box 9"/>
          <p:cNvSpPr txBox="1"/>
          <p:nvPr/>
        </p:nvSpPr>
        <p:spPr>
          <a:xfrm>
            <a:off x="6464935" y="3663315"/>
            <a:ext cx="3769360"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UP CENTRE</a:t>
            </a:r>
          </a:p>
        </p:txBody>
      </p:sp>
      <p:sp>
        <p:nvSpPr>
          <p:cNvPr id="11" name="Text Box 10"/>
          <p:cNvSpPr txBox="1"/>
          <p:nvPr/>
        </p:nvSpPr>
        <p:spPr>
          <a:xfrm>
            <a:off x="1084580" y="6392545"/>
            <a:ext cx="373570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UP RIGHT</a:t>
            </a:r>
          </a:p>
        </p:txBody>
      </p:sp>
      <p:sp>
        <p:nvSpPr>
          <p:cNvPr id="12" name="Text Box 11"/>
          <p:cNvSpPr txBox="1"/>
          <p:nvPr/>
        </p:nvSpPr>
        <p:spPr>
          <a:xfrm>
            <a:off x="6487160" y="6325235"/>
            <a:ext cx="3792220"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DOWN LEFT</a:t>
            </a:r>
          </a:p>
        </p:txBody>
      </p:sp>
      <p:pic>
        <p:nvPicPr>
          <p:cNvPr id="13" name="Picture 12">
            <a:extLst>
              <a:ext uri="{FF2B5EF4-FFF2-40B4-BE49-F238E27FC236}">
                <a16:creationId xmlns:a16="http://schemas.microsoft.com/office/drawing/2014/main" id="{7C5DA7FB-0846-4C3E-B4BA-5287DF29FB8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0137"/>
          <a:stretch/>
        </p:blipFill>
        <p:spPr>
          <a:xfrm>
            <a:off x="2826385" y="1936434"/>
            <a:ext cx="1909445" cy="1447482"/>
          </a:xfrm>
          <a:prstGeom prst="rect">
            <a:avLst/>
          </a:prstGeom>
        </p:spPr>
      </p:pic>
      <p:pic>
        <p:nvPicPr>
          <p:cNvPr id="15" name="Picture 14">
            <a:extLst>
              <a:ext uri="{FF2B5EF4-FFF2-40B4-BE49-F238E27FC236}">
                <a16:creationId xmlns:a16="http://schemas.microsoft.com/office/drawing/2014/main" id="{01362BB4-B911-4162-B23F-65286A04999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0114"/>
          <a:stretch/>
        </p:blipFill>
        <p:spPr>
          <a:xfrm>
            <a:off x="8322311" y="1894523"/>
            <a:ext cx="1901189" cy="1482725"/>
          </a:xfrm>
          <a:prstGeom prst="rect">
            <a:avLst/>
          </a:prstGeom>
        </p:spPr>
      </p:pic>
      <p:pic>
        <p:nvPicPr>
          <p:cNvPr id="17" name="Picture 16">
            <a:extLst>
              <a:ext uri="{FF2B5EF4-FFF2-40B4-BE49-F238E27FC236}">
                <a16:creationId xmlns:a16="http://schemas.microsoft.com/office/drawing/2014/main" id="{55B69439-C1F7-4EA9-907E-21D0B3A7B84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0000"/>
          <a:stretch/>
        </p:blipFill>
        <p:spPr>
          <a:xfrm>
            <a:off x="2826385" y="4235450"/>
            <a:ext cx="1903730" cy="1793875"/>
          </a:xfrm>
          <a:prstGeom prst="rect">
            <a:avLst/>
          </a:prstGeom>
        </p:spPr>
      </p:pic>
      <p:pic>
        <p:nvPicPr>
          <p:cNvPr id="19" name="Picture 18">
            <a:extLst>
              <a:ext uri="{FF2B5EF4-FFF2-40B4-BE49-F238E27FC236}">
                <a16:creationId xmlns:a16="http://schemas.microsoft.com/office/drawing/2014/main" id="{4FE27E5E-940B-4E9B-8193-D287A36128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0000"/>
          <a:stretch/>
        </p:blipFill>
        <p:spPr>
          <a:xfrm>
            <a:off x="8305801" y="4235450"/>
            <a:ext cx="1917699" cy="17946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ltLang="en-US">
                <a:latin typeface="Cambria" panose="02040503050406030204" pitchFamily="18" charset="0"/>
                <a:cs typeface="Cambria" panose="02040503050406030204" pitchFamily="18" charset="0"/>
                <a:sym typeface="+mn-ea"/>
              </a:rPr>
              <a:t>IMPLEMENTATION SCREENSHOTS</a:t>
            </a:r>
            <a:br>
              <a:rPr lang="en-IN" altLang="en-US">
                <a:latin typeface="Cambria" panose="02040503050406030204" pitchFamily="18" charset="0"/>
                <a:cs typeface="Cambria" panose="02040503050406030204" pitchFamily="18" charset="0"/>
              </a:rPr>
            </a:br>
            <a:endParaRPr lang="en-US"/>
          </a:p>
        </p:txBody>
      </p:sp>
      <p:sp>
        <p:nvSpPr>
          <p:cNvPr id="4" name="Text Box 3"/>
          <p:cNvSpPr txBox="1"/>
          <p:nvPr/>
        </p:nvSpPr>
        <p:spPr>
          <a:xfrm>
            <a:off x="916940" y="1146175"/>
            <a:ext cx="3522980" cy="368300"/>
          </a:xfrm>
          <a:prstGeom prst="rect">
            <a:avLst/>
          </a:prstGeom>
          <a:noFill/>
        </p:spPr>
        <p:txBody>
          <a:bodyPr wrap="square" rtlCol="0">
            <a:spAutoFit/>
          </a:bodyPr>
          <a:lstStyle/>
          <a:p>
            <a:r>
              <a:rPr lang="en-IN" altLang="en-US">
                <a:latin typeface="Cambria" panose="02040503050406030204" pitchFamily="18" charset="0"/>
                <a:cs typeface="Cambria" panose="02040503050406030204" pitchFamily="18" charset="0"/>
              </a:rPr>
              <a:t>KEYBOARD MODULE</a:t>
            </a:r>
          </a:p>
        </p:txBody>
      </p:sp>
      <p:pic>
        <p:nvPicPr>
          <p:cNvPr id="9" name="Content Placeholder 8" descr="Screenshot (33)"/>
          <p:cNvPicPr>
            <a:picLocks noGrp="1" noChangeAspect="1"/>
          </p:cNvPicPr>
          <p:nvPr>
            <p:ph sz="half" idx="1"/>
          </p:nvPr>
        </p:nvPicPr>
        <p:blipFill rotWithShape="1">
          <a:blip r:embed="rId2"/>
          <a:srcRect r="50133" b="5791"/>
          <a:stretch/>
        </p:blipFill>
        <p:spPr>
          <a:xfrm>
            <a:off x="838201" y="1760220"/>
            <a:ext cx="2266950" cy="1735455"/>
          </a:xfrm>
          <a:prstGeom prst="rect">
            <a:avLst/>
          </a:prstGeom>
        </p:spPr>
      </p:pic>
      <p:pic>
        <p:nvPicPr>
          <p:cNvPr id="11" name="Content Placeholder 10" descr="Screenshot (34)"/>
          <p:cNvPicPr>
            <a:picLocks noGrp="1" noChangeAspect="1"/>
          </p:cNvPicPr>
          <p:nvPr>
            <p:ph sz="half" idx="2"/>
          </p:nvPr>
        </p:nvPicPr>
        <p:blipFill rotWithShape="1">
          <a:blip r:embed="rId3"/>
          <a:srcRect r="51309" b="4374"/>
          <a:stretch/>
        </p:blipFill>
        <p:spPr>
          <a:xfrm>
            <a:off x="6699885" y="1760221"/>
            <a:ext cx="2266950" cy="1735453"/>
          </a:xfrm>
          <a:prstGeom prst="rect">
            <a:avLst/>
          </a:prstGeom>
        </p:spPr>
      </p:pic>
      <p:pic>
        <p:nvPicPr>
          <p:cNvPr id="12" name="Picture 11" descr="Screenshot (36)"/>
          <p:cNvPicPr>
            <a:picLocks noChangeAspect="1"/>
          </p:cNvPicPr>
          <p:nvPr/>
        </p:nvPicPr>
        <p:blipFill rotWithShape="1">
          <a:blip r:embed="rId4"/>
          <a:srcRect r="50140" b="8649"/>
          <a:stretch/>
        </p:blipFill>
        <p:spPr>
          <a:xfrm>
            <a:off x="838200" y="4344035"/>
            <a:ext cx="2266950" cy="1656715"/>
          </a:xfrm>
          <a:prstGeom prst="rect">
            <a:avLst/>
          </a:prstGeom>
        </p:spPr>
      </p:pic>
      <p:pic>
        <p:nvPicPr>
          <p:cNvPr id="13" name="Picture 12" descr="Screenshot (39)"/>
          <p:cNvPicPr>
            <a:picLocks noChangeAspect="1"/>
          </p:cNvPicPr>
          <p:nvPr/>
        </p:nvPicPr>
        <p:blipFill rotWithShape="1">
          <a:blip r:embed="rId5"/>
          <a:srcRect r="51316" b="8083"/>
          <a:stretch/>
        </p:blipFill>
        <p:spPr>
          <a:xfrm>
            <a:off x="6700520" y="4343400"/>
            <a:ext cx="2266315" cy="1668145"/>
          </a:xfrm>
          <a:prstGeom prst="rect">
            <a:avLst/>
          </a:prstGeom>
        </p:spPr>
      </p:pic>
      <p:sp>
        <p:nvSpPr>
          <p:cNvPr id="14" name="Text Box 13"/>
          <p:cNvSpPr txBox="1"/>
          <p:nvPr/>
        </p:nvSpPr>
        <p:spPr>
          <a:xfrm>
            <a:off x="961390" y="3797300"/>
            <a:ext cx="4351020"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DOWN CENTRE</a:t>
            </a:r>
          </a:p>
        </p:txBody>
      </p:sp>
      <p:sp>
        <p:nvSpPr>
          <p:cNvPr id="15" name="Text Box 14"/>
          <p:cNvSpPr txBox="1"/>
          <p:nvPr/>
        </p:nvSpPr>
        <p:spPr>
          <a:xfrm>
            <a:off x="6722110" y="3785870"/>
            <a:ext cx="4653280"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DOWN RIGHT</a:t>
            </a:r>
          </a:p>
        </p:txBody>
      </p:sp>
      <p:sp>
        <p:nvSpPr>
          <p:cNvPr id="16" name="Text Box 15"/>
          <p:cNvSpPr txBox="1"/>
          <p:nvPr/>
        </p:nvSpPr>
        <p:spPr>
          <a:xfrm>
            <a:off x="815975" y="6313805"/>
            <a:ext cx="469836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SECOND TREE LEVEL</a:t>
            </a:r>
          </a:p>
        </p:txBody>
      </p:sp>
      <p:sp>
        <p:nvSpPr>
          <p:cNvPr id="17" name="Text Box 16"/>
          <p:cNvSpPr txBox="1"/>
          <p:nvPr/>
        </p:nvSpPr>
        <p:spPr>
          <a:xfrm>
            <a:off x="6722110" y="6313805"/>
            <a:ext cx="4463415" cy="368300"/>
          </a:xfrm>
          <a:prstGeom prst="rect">
            <a:avLst/>
          </a:prstGeom>
          <a:noFill/>
        </p:spPr>
        <p:txBody>
          <a:bodyPr wrap="square" rtlCol="0">
            <a:spAutoFit/>
          </a:bodyPr>
          <a:lstStyle/>
          <a:p>
            <a:pPr algn="ctr"/>
            <a:r>
              <a:rPr lang="en-IN" altLang="en-US">
                <a:latin typeface="Cambria" panose="02040503050406030204" pitchFamily="18" charset="0"/>
                <a:cs typeface="Cambria" panose="02040503050406030204" pitchFamily="18" charset="0"/>
              </a:rPr>
              <a:t>CHARACTER SET SELECTION</a:t>
            </a:r>
          </a:p>
        </p:txBody>
      </p:sp>
      <p:pic>
        <p:nvPicPr>
          <p:cNvPr id="5" name="Picture 4">
            <a:extLst>
              <a:ext uri="{FF2B5EF4-FFF2-40B4-BE49-F238E27FC236}">
                <a16:creationId xmlns:a16="http://schemas.microsoft.com/office/drawing/2014/main" id="{9FE47896-8C05-425D-9C65-DF74BBCA951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0000"/>
          <a:stretch/>
        </p:blipFill>
        <p:spPr>
          <a:xfrm>
            <a:off x="3105151" y="1760219"/>
            <a:ext cx="2207259" cy="1735455"/>
          </a:xfrm>
          <a:prstGeom prst="rect">
            <a:avLst/>
          </a:prstGeom>
        </p:spPr>
      </p:pic>
      <p:pic>
        <p:nvPicPr>
          <p:cNvPr id="7" name="Picture 6">
            <a:extLst>
              <a:ext uri="{FF2B5EF4-FFF2-40B4-BE49-F238E27FC236}">
                <a16:creationId xmlns:a16="http://schemas.microsoft.com/office/drawing/2014/main" id="{117CE53E-389B-4FC3-B808-23FB20246F3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0000"/>
          <a:stretch/>
        </p:blipFill>
        <p:spPr>
          <a:xfrm>
            <a:off x="8953818" y="1760219"/>
            <a:ext cx="2399982" cy="1735455"/>
          </a:xfrm>
          <a:prstGeom prst="rect">
            <a:avLst/>
          </a:prstGeom>
        </p:spPr>
      </p:pic>
      <p:pic>
        <p:nvPicPr>
          <p:cNvPr id="10" name="Picture 9">
            <a:extLst>
              <a:ext uri="{FF2B5EF4-FFF2-40B4-BE49-F238E27FC236}">
                <a16:creationId xmlns:a16="http://schemas.microsoft.com/office/drawing/2014/main" id="{1B4A35BC-098F-4FCD-913F-A45D8082699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0000"/>
          <a:stretch/>
        </p:blipFill>
        <p:spPr>
          <a:xfrm>
            <a:off x="3105151" y="4332604"/>
            <a:ext cx="2207260" cy="1668145"/>
          </a:xfrm>
          <a:prstGeom prst="rect">
            <a:avLst/>
          </a:prstGeom>
        </p:spPr>
      </p:pic>
      <p:pic>
        <p:nvPicPr>
          <p:cNvPr id="19" name="Picture 18">
            <a:extLst>
              <a:ext uri="{FF2B5EF4-FFF2-40B4-BE49-F238E27FC236}">
                <a16:creationId xmlns:a16="http://schemas.microsoft.com/office/drawing/2014/main" id="{42F5F1D6-DB2B-46C6-9DDF-2691AB3C176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0612"/>
          <a:stretch/>
        </p:blipFill>
        <p:spPr>
          <a:xfrm>
            <a:off x="8954387" y="4332604"/>
            <a:ext cx="2399414" cy="166814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rPr>
              <a:t>SYSTEM REQUIREMENTS &amp; TOOLS</a:t>
            </a:r>
          </a:p>
        </p:txBody>
      </p:sp>
      <p:sp>
        <p:nvSpPr>
          <p:cNvPr id="3" name="Content Placeholder 2"/>
          <p:cNvSpPr>
            <a:spLocks noGrp="1"/>
          </p:cNvSpPr>
          <p:nvPr>
            <p:ph idx="1"/>
          </p:nvPr>
        </p:nvSpPr>
        <p:spPr>
          <a:xfrm>
            <a:off x="643467" y="1782981"/>
            <a:ext cx="10905066" cy="4393982"/>
          </a:xfrm>
        </p:spPr>
        <p:txBody>
          <a:bodyPr>
            <a:normAutofit/>
          </a:bodyPr>
          <a:lstStyle/>
          <a:p>
            <a:pPr marL="0" indent="0">
              <a:buNone/>
            </a:pPr>
            <a:r>
              <a:rPr lang="en-IN" sz="2000" b="1">
                <a:latin typeface="Cambria" panose="02040503050406030204" pitchFamily="18" charset="0"/>
                <a:sym typeface="+mn-ea"/>
              </a:rPr>
              <a:t>Hardware Requirements</a:t>
            </a:r>
            <a:endParaRPr lang="en-IN" sz="2000" b="1">
              <a:latin typeface="Cambria" panose="02040503050406030204" pitchFamily="18" charset="0"/>
            </a:endParaRPr>
          </a:p>
          <a:p>
            <a:pPr marL="0" lvl="2" indent="0">
              <a:buFont typeface="Wingdings" panose="05000000000000000000" pitchFamily="2" charset="2"/>
              <a:buChar char="Ø"/>
            </a:pPr>
            <a:r>
              <a:rPr lang="en-IN" b="1">
                <a:latin typeface="Cambria" panose="02040503050406030204" pitchFamily="18" charset="0"/>
                <a:sym typeface="+mn-ea"/>
              </a:rPr>
              <a:t>Processor</a:t>
            </a:r>
            <a:r>
              <a:rPr lang="en-IN">
                <a:latin typeface="Cambria" panose="02040503050406030204" pitchFamily="18" charset="0"/>
                <a:sym typeface="+mn-ea"/>
              </a:rPr>
              <a:t>: Intel Core i7 8</a:t>
            </a:r>
            <a:r>
              <a:rPr lang="en-IN" baseline="30000">
                <a:latin typeface="Cambria" panose="02040503050406030204" pitchFamily="18" charset="0"/>
                <a:sym typeface="+mn-ea"/>
              </a:rPr>
              <a:t>th</a:t>
            </a:r>
            <a:r>
              <a:rPr lang="en-IN">
                <a:latin typeface="Cambria" panose="02040503050406030204" pitchFamily="18" charset="0"/>
                <a:sym typeface="+mn-ea"/>
              </a:rPr>
              <a:t> gen</a:t>
            </a:r>
            <a:endParaRPr lang="en-IN">
              <a:latin typeface="Cambria" panose="02040503050406030204" pitchFamily="18" charset="0"/>
            </a:endParaRPr>
          </a:p>
          <a:p>
            <a:pPr marL="0" lvl="2" indent="0">
              <a:buFont typeface="Wingdings" panose="05000000000000000000" pitchFamily="2" charset="2"/>
              <a:buChar char="Ø"/>
            </a:pPr>
            <a:r>
              <a:rPr lang="en-IN" b="1">
                <a:latin typeface="Cambria" panose="02040503050406030204" pitchFamily="18" charset="0"/>
                <a:sym typeface="+mn-ea"/>
              </a:rPr>
              <a:t>Hard Disk Drive</a:t>
            </a:r>
            <a:r>
              <a:rPr lang="en-IN">
                <a:latin typeface="Cambria" panose="02040503050406030204" pitchFamily="18" charset="0"/>
                <a:sym typeface="+mn-ea"/>
              </a:rPr>
              <a:t>: 1TB</a:t>
            </a:r>
            <a:endParaRPr lang="en-IN">
              <a:latin typeface="Cambria" panose="02040503050406030204" pitchFamily="18" charset="0"/>
            </a:endParaRPr>
          </a:p>
          <a:p>
            <a:pPr marL="0" lvl="2" indent="0">
              <a:buFont typeface="Wingdings" panose="05000000000000000000" pitchFamily="2" charset="2"/>
              <a:buChar char="Ø"/>
            </a:pPr>
            <a:r>
              <a:rPr lang="en-IN" b="1">
                <a:latin typeface="Cambria" panose="02040503050406030204" pitchFamily="18" charset="0"/>
                <a:sym typeface="+mn-ea"/>
              </a:rPr>
              <a:t>Ram</a:t>
            </a:r>
            <a:r>
              <a:rPr lang="en-IN">
                <a:latin typeface="Cambria" panose="02040503050406030204" pitchFamily="18" charset="0"/>
                <a:sym typeface="+mn-ea"/>
              </a:rPr>
              <a:t>: 16GB</a:t>
            </a:r>
            <a:endParaRPr lang="en-IN">
              <a:latin typeface="Cambria" panose="02040503050406030204" pitchFamily="18" charset="0"/>
            </a:endParaRPr>
          </a:p>
          <a:p>
            <a:pPr marL="0" lvl="2" indent="0">
              <a:buFont typeface="Wingdings" panose="05000000000000000000" pitchFamily="2" charset="2"/>
              <a:buChar char="Ø"/>
            </a:pPr>
            <a:r>
              <a:rPr lang="en-IN" b="1">
                <a:latin typeface="Cambria" panose="02040503050406030204" pitchFamily="18" charset="0"/>
                <a:sym typeface="+mn-ea"/>
              </a:rPr>
              <a:t>GPU</a:t>
            </a:r>
            <a:r>
              <a:rPr lang="en-IN">
                <a:latin typeface="Cambria" panose="02040503050406030204" pitchFamily="18" charset="0"/>
                <a:sym typeface="+mn-ea"/>
              </a:rPr>
              <a:t>: Nvidia Geforce GTX 1050 Ti</a:t>
            </a:r>
            <a:endParaRPr lang="en-IN">
              <a:latin typeface="Cambria" panose="02040503050406030204" pitchFamily="18" charset="0"/>
            </a:endParaRPr>
          </a:p>
          <a:p>
            <a:pPr marL="0" indent="0">
              <a:buNone/>
            </a:pPr>
            <a:r>
              <a:rPr lang="en-IN" sz="2000" b="1">
                <a:latin typeface="Cambria" panose="02040503050406030204" pitchFamily="18" charset="0"/>
                <a:sym typeface="+mn-ea"/>
              </a:rPr>
              <a:t>Software Requirements</a:t>
            </a:r>
            <a:endParaRPr lang="en-IN" sz="2000">
              <a:latin typeface="Cambria" panose="02040503050406030204" pitchFamily="18" charset="0"/>
            </a:endParaRPr>
          </a:p>
          <a:p>
            <a:pPr marL="0" lvl="2" indent="0">
              <a:buFont typeface="Wingdings" panose="05000000000000000000" pitchFamily="2" charset="2"/>
              <a:buChar char="Ø"/>
            </a:pPr>
            <a:r>
              <a:rPr lang="en-IN" b="1">
                <a:latin typeface="Cambria" panose="02040503050406030204" pitchFamily="18" charset="0"/>
                <a:sym typeface="+mn-ea"/>
              </a:rPr>
              <a:t>Operating System </a:t>
            </a:r>
            <a:r>
              <a:rPr lang="en-IN">
                <a:latin typeface="Cambria" panose="02040503050406030204" pitchFamily="18" charset="0"/>
                <a:sym typeface="+mn-ea"/>
              </a:rPr>
              <a:t>: Windows 10</a:t>
            </a:r>
            <a:endParaRPr lang="en-IN">
              <a:latin typeface="Cambria" panose="02040503050406030204" pitchFamily="18" charset="0"/>
            </a:endParaRPr>
          </a:p>
          <a:p>
            <a:pPr marL="0" lvl="2" indent="0">
              <a:buFont typeface="Wingdings" panose="05000000000000000000" pitchFamily="2" charset="2"/>
              <a:buChar char="Ø"/>
            </a:pPr>
            <a:r>
              <a:rPr lang="en-IN" b="1">
                <a:latin typeface="Cambria" panose="02040503050406030204" pitchFamily="18" charset="0"/>
                <a:sym typeface="+mn-ea"/>
              </a:rPr>
              <a:t>Programming Language</a:t>
            </a:r>
            <a:r>
              <a:rPr lang="en-IN">
                <a:latin typeface="Cambria" panose="02040503050406030204" pitchFamily="18" charset="0"/>
                <a:sym typeface="+mn-ea"/>
              </a:rPr>
              <a:t>: Python 3.7</a:t>
            </a:r>
            <a:endParaRPr lang="en-IN">
              <a:latin typeface="Cambria" panose="02040503050406030204" pitchFamily="18" charset="0"/>
            </a:endParaRPr>
          </a:p>
          <a:p>
            <a:pPr marL="0" lvl="2" indent="0">
              <a:buFont typeface="Wingdings" panose="05000000000000000000" pitchFamily="2" charset="2"/>
              <a:buChar char="Ø"/>
            </a:pPr>
            <a:r>
              <a:rPr lang="en-IN" b="1">
                <a:latin typeface="Cambria" panose="02040503050406030204" pitchFamily="18" charset="0"/>
                <a:sym typeface="+mn-ea"/>
              </a:rPr>
              <a:t>Tools</a:t>
            </a:r>
            <a:r>
              <a:rPr lang="en-IN">
                <a:latin typeface="Cambria" panose="02040503050406030204" pitchFamily="18" charset="0"/>
                <a:sym typeface="+mn-ea"/>
              </a:rPr>
              <a:t>: Numpy, dlib, pyautogui, imutils, OpenCV, pandas, scikit-learn</a:t>
            </a:r>
            <a:endParaRPr lang="en-IN">
              <a:latin typeface="Cambria" panose="02040503050406030204" pitchFamily="18" charset="0"/>
            </a:endParaRPr>
          </a:p>
          <a:p>
            <a:endParaRPr lang="en-U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rPr>
              <a:t>ABSTRACT</a:t>
            </a:r>
          </a:p>
        </p:txBody>
      </p:sp>
      <p:sp>
        <p:nvSpPr>
          <p:cNvPr id="3" name="Content Placeholder 2"/>
          <p:cNvSpPr>
            <a:spLocks noGrp="1"/>
          </p:cNvSpPr>
          <p:nvPr>
            <p:ph idx="1"/>
          </p:nvPr>
        </p:nvSpPr>
        <p:spPr>
          <a:xfrm>
            <a:off x="643467" y="1782981"/>
            <a:ext cx="10905066" cy="4393982"/>
          </a:xfrm>
        </p:spPr>
        <p:txBody>
          <a:bodyPr>
            <a:normAutofit/>
          </a:bodyPr>
          <a:lstStyle/>
          <a:p>
            <a:pPr marL="0" indent="0">
              <a:buNone/>
            </a:pPr>
            <a:r>
              <a:rPr lang="en-IN" altLang="en-US" sz="2000">
                <a:latin typeface="Cambria" panose="02040503050406030204" pitchFamily="18" charset="0"/>
                <a:ea typeface="Cambria" panose="02040503050406030204" pitchFamily="18" charset="0"/>
                <a:cs typeface="Cambria" panose="02040503050406030204" pitchFamily="18" charset="0"/>
                <a:sym typeface="+mn-ea"/>
              </a:rPr>
              <a:t>	</a:t>
            </a:r>
            <a:r>
              <a:rPr lang="en-US" sz="2000">
                <a:latin typeface="Cambria" panose="02040503050406030204" pitchFamily="18" charset="0"/>
                <a:ea typeface="Cambria" panose="02040503050406030204" pitchFamily="18" charset="0"/>
                <a:cs typeface="Cambria" panose="02040503050406030204" pitchFamily="18" charset="0"/>
                <a:sym typeface="+mn-ea"/>
              </a:rPr>
              <a:t>As there is great advancement in the technology in recent years, there has been much improvement in various fields of computing such as Human Computer Interaction (HCI), Computer Vision. Input to the computers has sensed information about physical properties of user, places, or things. For example, computer mouse </a:t>
            </a:r>
            <a:r>
              <a:rPr lang="en-IN" altLang="en-US" sz="2000">
                <a:latin typeface="Cambria" panose="02040503050406030204" pitchFamily="18" charset="0"/>
                <a:ea typeface="Cambria" panose="02040503050406030204" pitchFamily="18" charset="0"/>
                <a:cs typeface="Cambria" panose="02040503050406030204" pitchFamily="18" charset="0"/>
                <a:sym typeface="+mn-ea"/>
              </a:rPr>
              <a:t>and keyboard </a:t>
            </a:r>
            <a:r>
              <a:rPr lang="en-US" sz="2000">
                <a:latin typeface="Cambria" panose="02040503050406030204" pitchFamily="18" charset="0"/>
                <a:ea typeface="Cambria" panose="02040503050406030204" pitchFamily="18" charset="0"/>
                <a:cs typeface="Cambria" panose="02040503050406030204" pitchFamily="18" charset="0"/>
                <a:sym typeface="+mn-ea"/>
              </a:rPr>
              <a:t>operates by motion imparted by user’s hand</a:t>
            </a:r>
            <a:r>
              <a:rPr lang="en-IN" altLang="en-US" sz="2000">
                <a:latin typeface="Cambria" panose="02040503050406030204" pitchFamily="18" charset="0"/>
                <a:ea typeface="Cambria" panose="02040503050406030204" pitchFamily="18" charset="0"/>
                <a:cs typeface="Cambria" panose="02040503050406030204" pitchFamily="18" charset="0"/>
                <a:sym typeface="+mn-ea"/>
              </a:rPr>
              <a:t>. All these</a:t>
            </a:r>
            <a:r>
              <a:rPr lang="en-US" sz="2000">
                <a:latin typeface="Cambria" panose="02040503050406030204" pitchFamily="18" charset="0"/>
                <a:ea typeface="Cambria" panose="02040503050406030204" pitchFamily="18" charset="0"/>
                <a:cs typeface="Cambria" panose="02040503050406030204" pitchFamily="18" charset="0"/>
                <a:sym typeface="+mn-ea"/>
              </a:rPr>
              <a:t> techniques may not be suitable to physically disabled people. A way to create an application which replaces the input device</a:t>
            </a:r>
            <a:r>
              <a:rPr lang="en-IN" altLang="en-US" sz="2000">
                <a:latin typeface="Cambria" panose="02040503050406030204" pitchFamily="18" charset="0"/>
                <a:ea typeface="Cambria" panose="02040503050406030204" pitchFamily="18" charset="0"/>
                <a:cs typeface="Cambria" panose="02040503050406030204" pitchFamily="18" charset="0"/>
                <a:sym typeface="+mn-ea"/>
              </a:rPr>
              <a:t>s such as </a:t>
            </a:r>
            <a:r>
              <a:rPr lang="en-US" sz="2000">
                <a:latin typeface="Cambria" panose="02040503050406030204" pitchFamily="18" charset="0"/>
                <a:ea typeface="Cambria" panose="02040503050406030204" pitchFamily="18" charset="0"/>
                <a:cs typeface="Cambria" panose="02040503050406030204" pitchFamily="18" charset="0"/>
                <a:sym typeface="+mn-ea"/>
              </a:rPr>
              <a:t> mouse </a:t>
            </a:r>
            <a:r>
              <a:rPr lang="en-IN" altLang="en-US" sz="2000">
                <a:latin typeface="Cambria" panose="02040503050406030204" pitchFamily="18" charset="0"/>
                <a:ea typeface="Cambria" panose="02040503050406030204" pitchFamily="18" charset="0"/>
                <a:cs typeface="Cambria" panose="02040503050406030204" pitchFamily="18" charset="0"/>
                <a:sym typeface="+mn-ea"/>
              </a:rPr>
              <a:t>and keyboard </a:t>
            </a:r>
            <a:r>
              <a:rPr lang="en-US" sz="2000">
                <a:latin typeface="Cambria" panose="02040503050406030204" pitchFamily="18" charset="0"/>
                <a:ea typeface="Cambria" panose="02040503050406030204" pitchFamily="18" charset="0"/>
                <a:cs typeface="Cambria" panose="02040503050406030204" pitchFamily="18" charset="0"/>
                <a:sym typeface="+mn-ea"/>
              </a:rPr>
              <a:t> by using face of the user is proposed. This project introduces how head motion of user can be used to control the mouse cursor </a:t>
            </a:r>
            <a:r>
              <a:rPr lang="en-IN" altLang="en-US" sz="2000">
                <a:latin typeface="Cambria" panose="02040503050406030204" pitchFamily="18" charset="0"/>
                <a:ea typeface="Cambria" panose="02040503050406030204" pitchFamily="18" charset="0"/>
                <a:cs typeface="Cambria" panose="02040503050406030204" pitchFamily="18" charset="0"/>
                <a:sym typeface="+mn-ea"/>
              </a:rPr>
              <a:t>and how gaze tracking can be used to control the keyboard</a:t>
            </a:r>
            <a:r>
              <a:rPr lang="en-US" sz="2000">
                <a:latin typeface="Cambria" panose="02040503050406030204" pitchFamily="18" charset="0"/>
                <a:ea typeface="Cambria" panose="02040503050406030204" pitchFamily="18" charset="0"/>
                <a:cs typeface="Cambria" panose="02040503050406030204" pitchFamily="18" charset="0"/>
                <a:sym typeface="+mn-ea"/>
              </a:rPr>
              <a:t>. </a:t>
            </a:r>
            <a:r>
              <a:rPr lang="en-IN" altLang="en-US" sz="2000">
                <a:latin typeface="Cambria" panose="02040503050406030204" pitchFamily="18" charset="0"/>
                <a:ea typeface="Cambria" panose="02040503050406030204" pitchFamily="18" charset="0"/>
                <a:cs typeface="Cambria" panose="02040503050406030204" pitchFamily="18" charset="0"/>
                <a:sym typeface="+mn-ea"/>
              </a:rPr>
              <a:t>A </a:t>
            </a:r>
            <a:r>
              <a:rPr lang="en-US" sz="2000">
                <a:latin typeface="Cambria" panose="02040503050406030204" pitchFamily="18" charset="0"/>
                <a:ea typeface="Cambria" panose="02040503050406030204" pitchFamily="18" charset="0"/>
                <a:cs typeface="Cambria" panose="02040503050406030204" pitchFamily="18" charset="0"/>
                <a:sym typeface="+mn-ea"/>
              </a:rPr>
              <a:t> face detecting system precisely record</a:t>
            </a:r>
            <a:r>
              <a:rPr lang="en-IN" altLang="en-US" sz="2000">
                <a:latin typeface="Cambria" panose="02040503050406030204" pitchFamily="18" charset="0"/>
                <a:ea typeface="Cambria" panose="02040503050406030204" pitchFamily="18" charset="0"/>
                <a:cs typeface="Cambria" panose="02040503050406030204" pitchFamily="18" charset="0"/>
                <a:sym typeface="+mn-ea"/>
              </a:rPr>
              <a:t>s</a:t>
            </a:r>
            <a:r>
              <a:rPr lang="en-US" sz="2000">
                <a:latin typeface="Cambria" panose="02040503050406030204" pitchFamily="18" charset="0"/>
                <a:ea typeface="Cambria" panose="02040503050406030204" pitchFamily="18" charset="0"/>
                <a:cs typeface="Cambria" panose="02040503050406030204" pitchFamily="18" charset="0"/>
                <a:sym typeface="+mn-ea"/>
              </a:rPr>
              <a:t> the motion parameters from video at real-time </a:t>
            </a:r>
            <a:r>
              <a:rPr lang="en-IN" altLang="en-US" sz="2000">
                <a:latin typeface="Cambria" panose="02040503050406030204" pitchFamily="18" charset="0"/>
                <a:ea typeface="Cambria" panose="02040503050406030204" pitchFamily="18" charset="0"/>
                <a:cs typeface="Cambria" panose="02040503050406030204" pitchFamily="18" charset="0"/>
                <a:sym typeface="+mn-ea"/>
              </a:rPr>
              <a:t>using a typical webcam</a:t>
            </a:r>
            <a:r>
              <a:rPr lang="en-US" sz="2000">
                <a:latin typeface="Cambria" panose="02040503050406030204" pitchFamily="18" charset="0"/>
                <a:ea typeface="Cambria" panose="02040503050406030204" pitchFamily="18" charset="0"/>
                <a:cs typeface="Cambria" panose="02040503050406030204" pitchFamily="18" charset="0"/>
                <a:sym typeface="+mn-ea"/>
              </a:rPr>
              <a:t>.  While the speed </a:t>
            </a:r>
            <a:r>
              <a:rPr lang="en-IN" sz="2000">
                <a:latin typeface="Cambria" panose="02040503050406030204" pitchFamily="18" charset="0"/>
                <a:ea typeface="Cambria" panose="02040503050406030204" pitchFamily="18" charset="0"/>
                <a:cs typeface="Times New Roman" panose="02020603050405020304" pitchFamily="18" charset="0"/>
              </a:rPr>
              <a:t>decreases when controlling the virtual keyboard and mouse, the system’s performance remains functioning for severely disabled people who have their gaze and head movements as one of their only means of communication.</a:t>
            </a:r>
            <a:endParaRPr lang="en-IN" sz="2000" b="1">
              <a:latin typeface="Cambria" panose="02040503050406030204" pitchFamily="18" charset="0"/>
              <a:ea typeface="Cambria" panose="02040503050406030204" pitchFamily="18" charset="0"/>
              <a:cs typeface="Times New Roman" panose="02020603050405020304" pitchFamily="18" charset="0"/>
            </a:endParaRPr>
          </a:p>
          <a:p>
            <a:pPr marL="0" indent="0">
              <a:buNone/>
            </a:pPr>
            <a:endParaRPr lang="en-U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rPr>
              <a:t>CONCLUSION</a:t>
            </a:r>
          </a:p>
        </p:txBody>
      </p:sp>
      <p:sp>
        <p:nvSpPr>
          <p:cNvPr id="3" name="Content Placeholder 2"/>
          <p:cNvSpPr>
            <a:spLocks noGrp="1"/>
          </p:cNvSpPr>
          <p:nvPr>
            <p:ph idx="1"/>
          </p:nvPr>
        </p:nvSpPr>
        <p:spPr>
          <a:xfrm>
            <a:off x="643467" y="1782981"/>
            <a:ext cx="10905066" cy="4393982"/>
          </a:xfrm>
        </p:spPr>
        <p:txBody>
          <a:bodyPr>
            <a:normAutofit/>
          </a:bodyPr>
          <a:lstStyle/>
          <a:p>
            <a:pPr marL="0" indent="0">
              <a:buNone/>
            </a:pPr>
            <a:r>
              <a:rPr lang="en-IN" sz="2000">
                <a:latin typeface="Cambria" panose="02040503050406030204" pitchFamily="18" charset="0"/>
                <a:ea typeface="Cambria" panose="02040503050406030204" pitchFamily="18" charset="0"/>
                <a:sym typeface="+mn-ea"/>
              </a:rPr>
              <a:t>	The suggested model provides an alternative solution to external input devices. This model uses face/head motion to control the movement of mouse cursor such as right eye wink for right click, left eye wink for left click, head rotation for mouse movement and gaze tracking for using a virtual keyboard. The system provides an alternative solution for future computing devices, such as PDA, Tablet, Laptops, and GPS. It inspires various PC based application like gaming, entertainment, robotics, etc. The suggested system improves the living conditions of disabled people since the system works efficiently even under sub-optimal lighting and with the use of spectacles.</a:t>
            </a:r>
            <a:r>
              <a:rPr lang="en-IN" sz="2000">
                <a:sym typeface="+mn-ea"/>
              </a:rPr>
              <a:t>  </a:t>
            </a:r>
            <a:endParaRPr lang="en-U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rPr>
              <a:t>REFERENCES</a:t>
            </a:r>
          </a:p>
        </p:txBody>
      </p:sp>
      <p:sp>
        <p:nvSpPr>
          <p:cNvPr id="4" name="Content Placeholder 3"/>
          <p:cNvSpPr>
            <a:spLocks noGrp="1"/>
          </p:cNvSpPr>
          <p:nvPr>
            <p:ph idx="1"/>
          </p:nvPr>
        </p:nvSpPr>
        <p:spPr>
          <a:xfrm>
            <a:off x="643467" y="1782981"/>
            <a:ext cx="10905066" cy="4393982"/>
          </a:xfrm>
        </p:spPr>
        <p:txBody>
          <a:bodyPr>
            <a:normAutofit/>
          </a:bodyPr>
          <a:lstStyle/>
          <a:p>
            <a:pPr marL="0" indent="0">
              <a:buNone/>
            </a:pPr>
            <a:r>
              <a:rPr lang="en-US" sz="1900">
                <a:latin typeface="Cambria" panose="02040503050406030204" pitchFamily="18" charset="0"/>
                <a:cs typeface="Cambria" panose="02040503050406030204" pitchFamily="18" charset="0"/>
              </a:rPr>
              <a:t>1. </a:t>
            </a:r>
            <a:r>
              <a:rPr lang="en-US" sz="1900">
                <a:latin typeface="Cambria" panose="02040503050406030204" pitchFamily="18" charset="0"/>
                <a:cs typeface="Cambria" panose="02040503050406030204" pitchFamily="18" charset="0"/>
                <a:sym typeface="+mn-ea"/>
              </a:rPr>
              <a:t> Y. K. Meena, H. Cecotti, K. Wong-Lin, A. Dutta and G. Prasad (2018) , "Towards Optimization of Gaze-Controlled Human–Computer Interaction: Application to Hindi Virtual Keyboard for Stroke Patients," in IEEE Transactions on Neural Systems and Rehabilitation Engineering, vol. 26, no. 4, pp. 911-922, </a:t>
            </a:r>
            <a:endParaRPr lang="en-US" sz="1900">
              <a:latin typeface="Cambria" panose="02040503050406030204" pitchFamily="18" charset="0"/>
              <a:cs typeface="Cambria" panose="02040503050406030204" pitchFamily="18" charset="0"/>
            </a:endParaRPr>
          </a:p>
          <a:p>
            <a:pPr marL="0" indent="0">
              <a:buNone/>
            </a:pPr>
            <a:r>
              <a:rPr lang="en-US" sz="1900">
                <a:latin typeface="Cambria" panose="02040503050406030204" pitchFamily="18" charset="0"/>
                <a:cs typeface="Cambria" panose="02040503050406030204" pitchFamily="18" charset="0"/>
              </a:rPr>
              <a:t>2. </a:t>
            </a:r>
            <a:r>
              <a:rPr lang="en-US" sz="1900">
                <a:latin typeface="Cambria" panose="02040503050406030204" pitchFamily="18" charset="0"/>
                <a:cs typeface="Cambria" panose="02040503050406030204" pitchFamily="18" charset="0"/>
                <a:sym typeface="+mn-ea"/>
              </a:rPr>
              <a:t>H. Cecotti, "A Multimodal Gaze-Controlled Virtual Keyboard," in IEEE Transactions on Human-Machine Systems, vol. 46, no. 4, pp. 601-606, Aug. 2016.</a:t>
            </a:r>
            <a:endParaRPr lang="en-US" sz="1900">
              <a:latin typeface="Cambria" panose="02040503050406030204" pitchFamily="18" charset="0"/>
              <a:cs typeface="Cambria" panose="02040503050406030204" pitchFamily="18" charset="0"/>
            </a:endParaRPr>
          </a:p>
          <a:p>
            <a:pPr marL="0" indent="0">
              <a:buNone/>
            </a:pPr>
            <a:r>
              <a:rPr lang="en-US" sz="1900">
                <a:latin typeface="Cambria" panose="02040503050406030204" pitchFamily="18" charset="0"/>
                <a:cs typeface="Cambria" panose="02040503050406030204" pitchFamily="18" charset="0"/>
              </a:rPr>
              <a:t>3. H. Cecotti, Y. K. Meena and G. Prasad, "A multimodal virtual keyboard using eye-tracking and hand gesture detection," 2018 40th Annual International Conference of the IEEE Engineering in Medicine and Biology Society (EMBC) 2018, pp. 3330-3333.</a:t>
            </a:r>
          </a:p>
          <a:p>
            <a:pPr marL="0" indent="0">
              <a:buNone/>
            </a:pPr>
            <a:r>
              <a:rPr lang="en-US" sz="1900">
                <a:latin typeface="Cambria" panose="02040503050406030204" pitchFamily="18" charset="0"/>
                <a:cs typeface="Cambria" panose="02040503050406030204" pitchFamily="18" charset="0"/>
              </a:rPr>
              <a:t>4. Sara Bilal, Mohamad Hassrol Bin Mat, and Rasheed Nassr, “Design a Real-Time Eye Tracker”, Proceedings of the 2018 the 2nd International Conference on Video and Image Processing, 2018    pp. 187–191. </a:t>
            </a:r>
          </a:p>
          <a:p>
            <a:pPr marL="0" indent="0">
              <a:buNone/>
            </a:pPr>
            <a:r>
              <a:rPr lang="en-US" sz="1900">
                <a:latin typeface="Cambria" panose="02040503050406030204" pitchFamily="18" charset="0"/>
                <a:cs typeface="Cambria" panose="02040503050406030204" pitchFamily="18" charset="0"/>
              </a:rPr>
              <a:t>5. H. Cecotti, Y. K. Meena, B. Bhushan, A. Dutta, G. Prasad, "A multiscript gaze-based assistive virtual keyboard", Engineering in Medicine and Biology Society (EMBC) 2019 41st Annual International Conference of the IEEE, pp. 1306-1309, 2019.     </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sym typeface="+mn-ea"/>
              </a:rPr>
              <a:t>REFERENCES</a:t>
            </a:r>
            <a:br>
              <a:rPr lang="en-IN" altLang="en-US" sz="3600">
                <a:latin typeface="Cambria" panose="02040503050406030204" pitchFamily="18" charset="0"/>
                <a:cs typeface="Cambria" panose="02040503050406030204" pitchFamily="18" charset="0"/>
              </a:rPr>
            </a:br>
            <a:endParaRPr lang="en-US" sz="3600"/>
          </a:p>
        </p:txBody>
      </p:sp>
      <p:sp>
        <p:nvSpPr>
          <p:cNvPr id="3" name="Content Placeholder 2"/>
          <p:cNvSpPr>
            <a:spLocks noGrp="1"/>
          </p:cNvSpPr>
          <p:nvPr>
            <p:ph idx="1"/>
          </p:nvPr>
        </p:nvSpPr>
        <p:spPr>
          <a:xfrm>
            <a:off x="643467" y="1782981"/>
            <a:ext cx="10905066" cy="4393982"/>
          </a:xfrm>
        </p:spPr>
        <p:txBody>
          <a:bodyPr>
            <a:normAutofit/>
          </a:bodyPr>
          <a:lstStyle/>
          <a:p>
            <a:pPr marL="0" indent="0">
              <a:buNone/>
            </a:pPr>
            <a:r>
              <a:rPr lang="en-IN" sz="2000">
                <a:latin typeface="Cambria" panose="02040503050406030204" pitchFamily="18" charset="0"/>
                <a:cs typeface="Cambria" panose="02040503050406030204" pitchFamily="18" charset="0"/>
                <a:sym typeface="+mn-ea"/>
              </a:rPr>
              <a:t>6.</a:t>
            </a:r>
            <a:r>
              <a:rPr lang="en-IN" sz="2000" b="1">
                <a:latin typeface="Cambria" panose="02040503050406030204" pitchFamily="18" charset="0"/>
                <a:cs typeface="Cambria" panose="02040503050406030204" pitchFamily="18" charset="0"/>
                <a:sym typeface="+mn-ea"/>
              </a:rPr>
              <a:t> </a:t>
            </a:r>
            <a:r>
              <a:rPr lang="en-IN" sz="2000">
                <a:latin typeface="Cambria" panose="02040503050406030204" pitchFamily="18" charset="0"/>
                <a:cs typeface="Cambria" panose="02040503050406030204" pitchFamily="18" charset="0"/>
                <a:sym typeface="+mn-ea"/>
              </a:rPr>
              <a:t>Josephine Sullivan and Vahid Kazemi (2014) “One millisecond face alignment with an ensemble of regression trees”  Vol. 7 No. 1 pp. 1-8.</a:t>
            </a:r>
            <a:endParaRPr lang="en-IN" sz="2000">
              <a:latin typeface="Cambria" panose="02040503050406030204" pitchFamily="18" charset="0"/>
              <a:cs typeface="Cambria" panose="02040503050406030204" pitchFamily="18" charset="0"/>
            </a:endParaRPr>
          </a:p>
          <a:p>
            <a:pPr marL="0" indent="0">
              <a:buFont typeface="+mj-lt"/>
              <a:buNone/>
            </a:pPr>
            <a:r>
              <a:rPr lang="en-IN" sz="2000">
                <a:latin typeface="Cambria" panose="02040503050406030204" pitchFamily="18" charset="0"/>
                <a:cs typeface="Cambria" panose="02040503050406030204" pitchFamily="18" charset="0"/>
                <a:sym typeface="+mn-ea"/>
              </a:rPr>
              <a:t>7. Aniket Kudale, Leena Deshpande, Rahul Thakare, Vaibhav Laddha (2012) “Mouse Navigation Control Using Head Motion” Vol. 3 No. 3 pp. 1-4.</a:t>
            </a:r>
            <a:endParaRPr lang="en-IN" sz="2000">
              <a:latin typeface="Cambria" panose="02040503050406030204" pitchFamily="18" charset="0"/>
              <a:cs typeface="Cambria" panose="02040503050406030204" pitchFamily="18" charset="0"/>
            </a:endParaRPr>
          </a:p>
          <a:p>
            <a:pPr marL="0" indent="0">
              <a:buFont typeface="+mj-lt"/>
              <a:buNone/>
            </a:pPr>
            <a:r>
              <a:rPr lang="en-IN" sz="2000">
                <a:latin typeface="Cambria" panose="02040503050406030204" pitchFamily="18" charset="0"/>
                <a:cs typeface="Cambria" panose="02040503050406030204" pitchFamily="18" charset="0"/>
                <a:sym typeface="+mn-ea"/>
              </a:rPr>
              <a:t>8. M. Nasor, K. K. M. Rahman, M. M. Zubair, H. Ansari and F. Mohamed, "Eye-controlled mouse cursor for physically disabled individual," 2018 Advances in Science and Engineering Technology International Conferences (ASET</a:t>
            </a:r>
            <a:r>
              <a:rPr lang="en-US" altLang="en-IN" sz="2000">
                <a:latin typeface="Cambria" panose="02040503050406030204" pitchFamily="18" charset="0"/>
                <a:cs typeface="Cambria" panose="02040503050406030204" pitchFamily="18" charset="0"/>
                <a:sym typeface="+mn-ea"/>
              </a:rPr>
              <a:t>)</a:t>
            </a:r>
            <a:r>
              <a:rPr lang="en-IN" sz="2000">
                <a:latin typeface="Cambria" panose="02040503050406030204" pitchFamily="18" charset="0"/>
                <a:cs typeface="Cambria" panose="02040503050406030204" pitchFamily="18" charset="0"/>
                <a:sym typeface="+mn-ea"/>
              </a:rPr>
              <a:t> 2018, pp. 1-4.</a:t>
            </a:r>
          </a:p>
          <a:p>
            <a:pPr marL="0" indent="0">
              <a:buFont typeface="+mj-lt"/>
              <a:buNone/>
            </a:pPr>
            <a:r>
              <a:rPr lang="en-IN" sz="2000">
                <a:latin typeface="Cambria" panose="02040503050406030204" pitchFamily="18" charset="0"/>
                <a:cs typeface="Cambria" panose="02040503050406030204" pitchFamily="18" charset="0"/>
                <a:sym typeface="+mn-ea"/>
              </a:rPr>
              <a:t>9. </a:t>
            </a:r>
            <a:r>
              <a:rPr lang="en-US" altLang="en-IN" sz="2000">
                <a:latin typeface="Cambria" panose="02040503050406030204" pitchFamily="18" charset="0"/>
                <a:cs typeface="Cambria" panose="02040503050406030204" pitchFamily="18" charset="0"/>
                <a:sym typeface="+mn-ea"/>
              </a:rPr>
              <a:t>Ashlesha Singh, Chandrakant Chandewar and Pranav Pattarkine (2018)“Driver Drowsiness Alert System with Effective </a:t>
            </a:r>
            <a:r>
              <a:rPr lang="en-IN" sz="2000">
                <a:latin typeface="Cambria" panose="02040503050406030204" pitchFamily="18" charset="0"/>
                <a:cs typeface="Cambria" panose="02040503050406030204" pitchFamily="18" charset="0"/>
                <a:sym typeface="+mn-ea"/>
              </a:rPr>
              <a:t>Feature Extraction</a:t>
            </a:r>
            <a:r>
              <a:rPr lang="en-US" altLang="en-IN" sz="2000">
                <a:latin typeface="Cambria" panose="02040503050406030204" pitchFamily="18" charset="0"/>
                <a:cs typeface="Cambria" panose="02040503050406030204" pitchFamily="18" charset="0"/>
                <a:sym typeface="+mn-ea"/>
              </a:rPr>
              <a:t>”  Vol. 5, No.2, pp. 26-31. </a:t>
            </a:r>
          </a:p>
          <a:p>
            <a:pPr marL="0" indent="0">
              <a:buFont typeface="+mj-lt"/>
              <a:buNone/>
            </a:pPr>
            <a:r>
              <a:rPr lang="en-US" altLang="en-IN" sz="2000">
                <a:latin typeface="Cambria" panose="02040503050406030204" pitchFamily="18" charset="0"/>
                <a:cs typeface="Cambria" panose="02040503050406030204" pitchFamily="18" charset="0"/>
                <a:sym typeface="+mn-ea"/>
              </a:rPr>
              <a:t>10. </a:t>
            </a:r>
            <a:r>
              <a:rPr lang="en-IN" sz="2000">
                <a:latin typeface="Cambria" panose="02040503050406030204" pitchFamily="18" charset="0"/>
                <a:cs typeface="Cambria" panose="02040503050406030204" pitchFamily="18" charset="0"/>
                <a:sym typeface="+mn-ea"/>
              </a:rPr>
              <a:t>A. Geetha and M. Mangaiyakarasi (2014) “ Cursor  Control System Using Facial Expressions For Human-Computer Interaction” Vol. 8 No. 1 pp. 1-5.</a:t>
            </a:r>
          </a:p>
          <a:p>
            <a:pPr marL="0" indent="0">
              <a:buFont typeface="+mj-lt"/>
              <a:buNone/>
            </a:pPr>
            <a:endParaRPr lang="en-IN" sz="2000">
              <a:latin typeface="Cambria" panose="02040503050406030204" pitchFamily="18" charset="0"/>
              <a:cs typeface="Cambria" panose="02040503050406030204" pitchFamily="18" charset="0"/>
            </a:endParaRPr>
          </a:p>
          <a:p>
            <a:pPr marL="0" indent="0">
              <a:buFont typeface="+mj-lt"/>
              <a:buNone/>
            </a:pPr>
            <a:endParaRPr lang="en-US" sz="2000">
              <a:latin typeface="Cambria" panose="02040503050406030204" pitchFamily="18" charset="0"/>
              <a:cs typeface="Cambria" panose="02040503050406030204" pitchFamily="18" charset="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rPr>
              <a:t>PROBLEM STATEMENT</a:t>
            </a:r>
          </a:p>
        </p:txBody>
      </p:sp>
      <p:sp>
        <p:nvSpPr>
          <p:cNvPr id="3" name="Content Placeholder 2"/>
          <p:cNvSpPr>
            <a:spLocks noGrp="1"/>
          </p:cNvSpPr>
          <p:nvPr>
            <p:ph idx="1"/>
          </p:nvPr>
        </p:nvSpPr>
        <p:spPr>
          <a:xfrm>
            <a:off x="643467" y="1782981"/>
            <a:ext cx="10905066" cy="4393982"/>
          </a:xfrm>
        </p:spPr>
        <p:txBody>
          <a:bodyPr>
            <a:normAutofit/>
          </a:bodyPr>
          <a:lstStyle/>
          <a:p>
            <a:pPr marL="0" indent="0">
              <a:buNone/>
            </a:pPr>
            <a:r>
              <a:rPr lang="en-IN" sz="2000" dirty="0">
                <a:latin typeface="Cambria" panose="02040503050406030204" pitchFamily="18" charset="0"/>
                <a:sym typeface="+mn-ea"/>
              </a:rPr>
              <a:t>What is the need for software application for eye tracking keyboard and mouse cursor control?</a:t>
            </a:r>
            <a:endParaRPr lang="en-IN" sz="2000">
              <a:latin typeface="Cambria" panose="02040503050406030204" pitchFamily="18" charset="0"/>
            </a:endParaRPr>
          </a:p>
          <a:p>
            <a:r>
              <a:rPr lang="en-IN" sz="2000" dirty="0">
                <a:latin typeface="Cambria" panose="02040503050406030204" pitchFamily="18" charset="0"/>
              </a:rPr>
              <a:t>To avoid the eye damage caused by hardware devices.</a:t>
            </a:r>
            <a:endParaRPr lang="en-IN" sz="2000">
              <a:latin typeface="Cambria" panose="02040503050406030204" pitchFamily="18" charset="0"/>
            </a:endParaRPr>
          </a:p>
          <a:p>
            <a:r>
              <a:rPr lang="en-IN" sz="2000" dirty="0">
                <a:latin typeface="Cambria" panose="02040503050406030204" pitchFamily="18" charset="0"/>
                <a:sym typeface="+mn-ea"/>
              </a:rPr>
              <a:t>To enable effective communication for disabled people  with computer using head motions.</a:t>
            </a:r>
            <a:endParaRPr lang="en-IN" sz="2000">
              <a:latin typeface="Cambria" panose="02040503050406030204" pitchFamily="18" charset="0"/>
              <a:sym typeface="+mn-ea"/>
            </a:endParaRPr>
          </a:p>
          <a:p>
            <a:r>
              <a:rPr lang="en-IN" sz="2000" dirty="0">
                <a:latin typeface="Cambria" panose="02040503050406030204" pitchFamily="18" charset="0"/>
                <a:sym typeface="+mn-ea"/>
              </a:rPr>
              <a:t>Tracking the gaze in the traditional keyboard layout is difficult.</a:t>
            </a:r>
            <a:endParaRPr lang="en-IN" sz="2000">
              <a:latin typeface="Cambria" panose="02040503050406030204" pitchFamily="18" charset="0"/>
              <a:sym typeface="+mn-ea"/>
            </a:endParaRPr>
          </a:p>
          <a:p>
            <a:pPr marL="0" indent="0">
              <a:buNone/>
            </a:pPr>
            <a:endParaRPr lang="en-US" sz="2000"/>
          </a:p>
        </p:txBody>
      </p:sp>
      <p:sp>
        <p:nvSpPr>
          <p:cNvPr id="27" name="Rectangle 2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latin typeface="Cambria" panose="02040503050406030204" pitchFamily="18" charset="0"/>
                <a:cs typeface="Cambria" panose="02040503050406030204" pitchFamily="18" charset="0"/>
              </a:rPr>
              <a:t>BASIC CONCEPTS</a:t>
            </a:r>
          </a:p>
        </p:txBody>
      </p:sp>
      <p:sp>
        <p:nvSpPr>
          <p:cNvPr id="3" name="Content Placeholder 2"/>
          <p:cNvSpPr>
            <a:spLocks noGrp="1"/>
          </p:cNvSpPr>
          <p:nvPr>
            <p:ph sz="half" idx="1"/>
          </p:nvPr>
        </p:nvSpPr>
        <p:spPr>
          <a:xfrm>
            <a:off x="939001" y="1840002"/>
            <a:ext cx="5081950" cy="4336961"/>
          </a:xfrm>
        </p:spPr>
        <p:txBody>
          <a:bodyPr>
            <a:normAutofit fontScale="90000" lnSpcReduction="20000"/>
          </a:bodyPr>
          <a:lstStyle/>
          <a:p>
            <a:pPr marL="0" indent="0">
              <a:buNone/>
            </a:pPr>
            <a:r>
              <a:rPr lang="en-IN" altLang="en-US" sz="1800" b="1">
                <a:latin typeface="Cambria" panose="02040503050406030204" pitchFamily="18" charset="0"/>
                <a:cs typeface="Cambria" panose="02040503050406030204" pitchFamily="18" charset="0"/>
              </a:rPr>
              <a:t>Eye-Aspect Ratio (EAR) :</a:t>
            </a:r>
          </a:p>
          <a:p>
            <a:pPr algn="just"/>
            <a:r>
              <a:rPr lang="en-US" sz="1800" dirty="0">
                <a:latin typeface="Cambria" panose="02040503050406030204" pitchFamily="18" charset="0"/>
                <a:sym typeface="+mn-ea"/>
              </a:rPr>
              <a:t>Eye-Aspect-Ratio is the simplest and the most elegant feature that takes good advantage of the facial landmarks. </a:t>
            </a:r>
          </a:p>
          <a:p>
            <a:pPr algn="just"/>
            <a:r>
              <a:rPr lang="en-US" sz="1800" dirty="0">
                <a:latin typeface="Cambria" panose="02040503050406030204" pitchFamily="18" charset="0"/>
                <a:sym typeface="+mn-ea"/>
              </a:rPr>
              <a:t>EAR helps us in detecting blinks and winks etc.</a:t>
            </a:r>
            <a:endParaRPr lang="en-US" sz="1800" dirty="0">
              <a:latin typeface="Cambria" panose="02040503050406030204" pitchFamily="18" charset="0"/>
            </a:endParaRPr>
          </a:p>
          <a:p>
            <a:pPr algn="just"/>
            <a:r>
              <a:rPr lang="en-IN" sz="1800" dirty="0">
                <a:latin typeface="Cambria" panose="02040503050406030204" pitchFamily="18" charset="0"/>
                <a:sym typeface="+mn-ea"/>
              </a:rPr>
              <a:t>You can see that the EAR value drops whenever the eye closes.</a:t>
            </a:r>
            <a:endParaRPr lang="en-IN" sz="1800" dirty="0">
              <a:latin typeface="Cambria" panose="02040503050406030204" pitchFamily="18" charset="0"/>
            </a:endParaRPr>
          </a:p>
          <a:p>
            <a:pPr marL="0" indent="0">
              <a:buNone/>
            </a:pPr>
            <a:endParaRPr lang="en-IN" altLang="en-US" sz="1800" b="1">
              <a:latin typeface="Cambria" panose="02040503050406030204" pitchFamily="18" charset="0"/>
              <a:cs typeface="Cambria" panose="02040503050406030204" pitchFamily="18" charset="0"/>
            </a:endParaRPr>
          </a:p>
          <a:p>
            <a:pPr marL="0" indent="0">
              <a:buNone/>
            </a:pPr>
            <a:r>
              <a:rPr lang="en-IN" altLang="en-US" sz="1800" b="1">
                <a:latin typeface="Cambria" panose="02040503050406030204" pitchFamily="18" charset="0"/>
                <a:cs typeface="Cambria" panose="02040503050406030204" pitchFamily="18" charset="0"/>
              </a:rPr>
              <a:t>Mouth-Aspect Ratio (MAR):</a:t>
            </a:r>
          </a:p>
          <a:p>
            <a:r>
              <a:rPr lang="en-US" sz="1800" dirty="0">
                <a:latin typeface="Cambria" panose="02040503050406030204" pitchFamily="18" charset="0"/>
                <a:ea typeface="Cambria" panose="02040503050406030204" pitchFamily="18" charset="0"/>
                <a:sym typeface="+mn-ea"/>
              </a:rPr>
              <a:t>Similar to EAR, MAR value goes up when the mouth opens.</a:t>
            </a:r>
            <a:endParaRPr lang="en-IN" altLang="en-US" sz="1800" b="1">
              <a:latin typeface="Cambria" panose="02040503050406030204" pitchFamily="18" charset="0"/>
              <a:cs typeface="Cambria" panose="02040503050406030204" pitchFamily="18" charset="0"/>
            </a:endParaRPr>
          </a:p>
          <a:p>
            <a:pPr marL="0" indent="0">
              <a:buNone/>
            </a:pPr>
            <a:r>
              <a:rPr lang="en-IN" altLang="en-US" sz="1800" b="1">
                <a:latin typeface="Cambria" panose="02040503050406030204" pitchFamily="18" charset="0"/>
                <a:cs typeface="Cambria" panose="02040503050406030204" pitchFamily="18" charset="0"/>
              </a:rPr>
              <a:t>	</a:t>
            </a:r>
          </a:p>
          <a:p>
            <a:pPr marL="0" indent="0">
              <a:buNone/>
            </a:pPr>
            <a:r>
              <a:rPr lang="en-IN" altLang="en-US" sz="1800" b="1">
                <a:latin typeface="Cambria" panose="02040503050406030204" pitchFamily="18" charset="0"/>
                <a:cs typeface="Cambria" panose="02040503050406030204" pitchFamily="18" charset="0"/>
              </a:rPr>
              <a:t>Dwell-time method:</a:t>
            </a:r>
          </a:p>
          <a:p>
            <a:r>
              <a:rPr lang="en-IN" altLang="en-US" sz="1800">
                <a:latin typeface="Cambria" panose="02040503050406030204" pitchFamily="18" charset="0"/>
                <a:cs typeface="Cambria" panose="02040503050406030204" pitchFamily="18" charset="0"/>
              </a:rPr>
              <a:t> The desired key is selected when the focus time has reached the threshold limit.</a:t>
            </a:r>
          </a:p>
          <a:p>
            <a:r>
              <a:rPr lang="en-IN" altLang="en-US" sz="1800">
                <a:latin typeface="Cambria" panose="02040503050406030204" pitchFamily="18" charset="0"/>
                <a:cs typeface="Cambria" panose="02040503050406030204" pitchFamily="18" charset="0"/>
              </a:rPr>
              <a:t>The focus time will start new count when the previous count has reached.</a:t>
            </a:r>
          </a:p>
        </p:txBody>
      </p:sp>
      <p:pic>
        <p:nvPicPr>
          <p:cNvPr id="6" name="Content Placeholder 5"/>
          <p:cNvPicPr>
            <a:picLocks noGrp="1" noChangeAspect="1"/>
          </p:cNvPicPr>
          <p:nvPr>
            <p:ph sz="half" idx="2"/>
          </p:nvPr>
        </p:nvPicPr>
        <p:blipFill>
          <a:blip r:embed="rId2"/>
          <a:stretch>
            <a:fillRect/>
          </a:stretch>
        </p:blipFill>
        <p:spPr>
          <a:xfrm>
            <a:off x="6365875" y="1691005"/>
            <a:ext cx="5182870" cy="2534920"/>
          </a:xfrm>
          <a:prstGeom prst="rect">
            <a:avLst/>
          </a:prstGeom>
        </p:spPr>
      </p:pic>
      <p:pic>
        <p:nvPicPr>
          <p:cNvPr id="7" name="Picture 6"/>
          <p:cNvPicPr>
            <a:picLocks noChangeAspect="1"/>
          </p:cNvPicPr>
          <p:nvPr/>
        </p:nvPicPr>
        <p:blipFill>
          <a:blip r:embed="rId3"/>
          <a:stretch>
            <a:fillRect/>
          </a:stretch>
        </p:blipFill>
        <p:spPr>
          <a:xfrm>
            <a:off x="6472801" y="4565550"/>
            <a:ext cx="3973485" cy="13880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rPr>
              <a:t>ISSUES &amp; CHALLENGES</a:t>
            </a:r>
          </a:p>
        </p:txBody>
      </p:sp>
      <p:sp>
        <p:nvSpPr>
          <p:cNvPr id="3" name="Content Placeholder 2"/>
          <p:cNvSpPr>
            <a:spLocks noGrp="1"/>
          </p:cNvSpPr>
          <p:nvPr>
            <p:ph idx="1"/>
          </p:nvPr>
        </p:nvSpPr>
        <p:spPr>
          <a:xfrm>
            <a:off x="643467" y="1782981"/>
            <a:ext cx="10905066" cy="4393982"/>
          </a:xfrm>
        </p:spPr>
        <p:txBody>
          <a:bodyPr>
            <a:normAutofit/>
          </a:bodyPr>
          <a:lstStyle/>
          <a:p>
            <a:pPr>
              <a:buFont typeface="Wingdings" panose="05000000000000000000" pitchFamily="2" charset="2"/>
              <a:buChar char="Ø"/>
            </a:pPr>
            <a:r>
              <a:rPr lang="en-IN" sz="2000">
                <a:latin typeface="Cambria" panose="02040503050406030204" pitchFamily="18" charset="0"/>
                <a:sym typeface="+mn-ea"/>
              </a:rPr>
              <a:t> Image processing is difficult when there are  multiple faces in the room.</a:t>
            </a:r>
            <a:endParaRPr lang="en-IN" sz="2000">
              <a:latin typeface="Cambria" panose="02040503050406030204" pitchFamily="18" charset="0"/>
            </a:endParaRPr>
          </a:p>
          <a:p>
            <a:pPr>
              <a:buFont typeface="Wingdings" panose="05000000000000000000" pitchFamily="2" charset="2"/>
              <a:buChar char="Ø"/>
            </a:pPr>
            <a:r>
              <a:rPr lang="en-IN" sz="2000">
                <a:latin typeface="Cambria" panose="02040503050406030204" pitchFamily="18" charset="0"/>
                <a:sym typeface="+mn-ea"/>
              </a:rPr>
              <a:t> Optimal lighting conditions are required.</a:t>
            </a:r>
            <a:endParaRPr lang="en-IN" sz="2000">
              <a:latin typeface="Cambria" panose="02040503050406030204" pitchFamily="18" charset="0"/>
            </a:endParaRPr>
          </a:p>
          <a:p>
            <a:pPr>
              <a:buFont typeface="Wingdings" panose="05000000000000000000" pitchFamily="2" charset="2"/>
              <a:buChar char="Ø"/>
            </a:pPr>
            <a:r>
              <a:rPr lang="en-IN" sz="2000">
                <a:latin typeface="Cambria" panose="02040503050406030204" pitchFamily="18" charset="0"/>
                <a:sym typeface="+mn-ea"/>
              </a:rPr>
              <a:t> The system may detect a person talking as a sign to deactivate the system.</a:t>
            </a:r>
            <a:endParaRPr lang="en-IN" sz="2000">
              <a:latin typeface="Cambria" panose="02040503050406030204" pitchFamily="18" charset="0"/>
            </a:endParaRPr>
          </a:p>
          <a:p>
            <a:pPr>
              <a:buFont typeface="Wingdings" panose="05000000000000000000" pitchFamily="2" charset="2"/>
              <a:buChar char="Ø"/>
            </a:pPr>
            <a:r>
              <a:rPr lang="en-IN" sz="2000">
                <a:latin typeface="Cambria" panose="02040503050406030204" pitchFamily="18" charset="0"/>
                <a:ea typeface="Cambria" panose="02040503050406030204" pitchFamily="18" charset="0"/>
                <a:sym typeface="+mn-ea"/>
              </a:rPr>
              <a:t>Identifying the eye in the frame becomes difficult if the person is wearing glasses.</a:t>
            </a:r>
            <a:endParaRPr lang="en-IN" sz="2000">
              <a:latin typeface="Cambria" panose="02040503050406030204" pitchFamily="18" charset="0"/>
              <a:ea typeface="Cambria" panose="02040503050406030204" pitchFamily="18" charset="0"/>
            </a:endParaRPr>
          </a:p>
          <a:p>
            <a:pPr>
              <a:buFont typeface="Wingdings" panose="05000000000000000000" pitchFamily="2" charset="2"/>
              <a:buChar char="Ø"/>
            </a:pPr>
            <a:r>
              <a:rPr lang="en-IN" sz="2000">
                <a:latin typeface="Cambria" panose="02040503050406030204" pitchFamily="18" charset="0"/>
                <a:ea typeface="Cambria" panose="02040503050406030204" pitchFamily="18" charset="0"/>
                <a:sym typeface="+mn-ea"/>
              </a:rPr>
              <a:t>The person needs to be conscious of opening and closing the mouth in order to avoid undesired activities. </a:t>
            </a:r>
            <a:endParaRPr lang="en-US"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16AA-7256-4DE1-B059-0B4B6DE13220}"/>
              </a:ext>
            </a:extLst>
          </p:cNvPr>
          <p:cNvSpPr>
            <a:spLocks noGrp="1"/>
          </p:cNvSpPr>
          <p:nvPr>
            <p:ph type="title"/>
          </p:nvPr>
        </p:nvSpPr>
        <p:spPr/>
        <p:txBody>
          <a:bodyPr>
            <a:normAutofit/>
          </a:bodyPr>
          <a:lstStyle/>
          <a:p>
            <a:pPr algn="ctr"/>
            <a:r>
              <a:rPr lang="en-US" sz="3200" b="1" dirty="0">
                <a:cs typeface="Calibri Light"/>
              </a:rPr>
              <a:t>UML DIAGRAMS </a:t>
            </a:r>
            <a:br>
              <a:rPr lang="en-US" sz="3200" b="1" dirty="0">
                <a:cs typeface="Calibri Light"/>
              </a:rPr>
            </a:br>
            <a:r>
              <a:rPr lang="en-US" sz="2000" b="1" dirty="0">
                <a:cs typeface="Calibri Light"/>
              </a:rPr>
              <a:t>USE CASE DIAGRAM FOR VIRTUAL KEYBOARD LAYOUT</a:t>
            </a:r>
            <a:endParaRPr lang="en-US" sz="3200" b="1" dirty="0">
              <a:cs typeface="Calibri Light"/>
            </a:endParaRPr>
          </a:p>
        </p:txBody>
      </p:sp>
      <p:pic>
        <p:nvPicPr>
          <p:cNvPr id="4" name="Picture 4" descr="A close up of a map&#10;&#10;Description generated with high confidence">
            <a:extLst>
              <a:ext uri="{FF2B5EF4-FFF2-40B4-BE49-F238E27FC236}">
                <a16:creationId xmlns:a16="http://schemas.microsoft.com/office/drawing/2014/main" id="{F8484614-4C0D-435A-B1D6-FBC685F286F2}"/>
              </a:ext>
            </a:extLst>
          </p:cNvPr>
          <p:cNvPicPr>
            <a:picLocks noGrp="1" noChangeAspect="1"/>
          </p:cNvPicPr>
          <p:nvPr>
            <p:ph idx="1"/>
          </p:nvPr>
        </p:nvPicPr>
        <p:blipFill>
          <a:blip r:embed="rId2"/>
          <a:stretch>
            <a:fillRect/>
          </a:stretch>
        </p:blipFill>
        <p:spPr>
          <a:xfrm>
            <a:off x="3339358" y="1825625"/>
            <a:ext cx="6105086" cy="4351338"/>
          </a:xfrm>
        </p:spPr>
      </p:pic>
    </p:spTree>
    <p:extLst>
      <p:ext uri="{BB962C8B-B14F-4D97-AF65-F5344CB8AC3E}">
        <p14:creationId xmlns:p14="http://schemas.microsoft.com/office/powerpoint/2010/main" val="36064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6469-6EE6-4D16-9A8F-38C58CE19B7A}"/>
              </a:ext>
            </a:extLst>
          </p:cNvPr>
          <p:cNvSpPr>
            <a:spLocks noGrp="1"/>
          </p:cNvSpPr>
          <p:nvPr>
            <p:ph type="title"/>
          </p:nvPr>
        </p:nvSpPr>
        <p:spPr/>
        <p:txBody>
          <a:bodyPr/>
          <a:lstStyle/>
          <a:p>
            <a:pPr algn="ctr"/>
            <a:r>
              <a:rPr lang="en-US" sz="2000" b="1" dirty="0">
                <a:cs typeface="Calibri Light"/>
              </a:rPr>
              <a:t>USE CASE DIAGRAM FOR VIRTUAL MOUSE CURSOR</a:t>
            </a:r>
            <a:endParaRPr lang="en-US" dirty="0"/>
          </a:p>
        </p:txBody>
      </p:sp>
      <p:pic>
        <p:nvPicPr>
          <p:cNvPr id="4" name="Picture 4" descr="A close up of a map&#10;&#10;Description generated with high confidence">
            <a:extLst>
              <a:ext uri="{FF2B5EF4-FFF2-40B4-BE49-F238E27FC236}">
                <a16:creationId xmlns:a16="http://schemas.microsoft.com/office/drawing/2014/main" id="{A7A7265B-3236-4CE2-AE47-5DD492CD688A}"/>
              </a:ext>
            </a:extLst>
          </p:cNvPr>
          <p:cNvPicPr>
            <a:picLocks noGrp="1" noChangeAspect="1"/>
          </p:cNvPicPr>
          <p:nvPr>
            <p:ph idx="1"/>
          </p:nvPr>
        </p:nvPicPr>
        <p:blipFill>
          <a:blip r:embed="rId2"/>
          <a:stretch>
            <a:fillRect/>
          </a:stretch>
        </p:blipFill>
        <p:spPr>
          <a:xfrm>
            <a:off x="2914492" y="1825625"/>
            <a:ext cx="6365347" cy="4351338"/>
          </a:xfrm>
        </p:spPr>
      </p:pic>
    </p:spTree>
    <p:extLst>
      <p:ext uri="{BB962C8B-B14F-4D97-AF65-F5344CB8AC3E}">
        <p14:creationId xmlns:p14="http://schemas.microsoft.com/office/powerpoint/2010/main" val="4237311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7" y="321734"/>
            <a:ext cx="10905066" cy="1135737"/>
          </a:xfrm>
        </p:spPr>
        <p:txBody>
          <a:bodyPr>
            <a:normAutofit/>
          </a:bodyPr>
          <a:lstStyle/>
          <a:p>
            <a:r>
              <a:rPr lang="en-IN" altLang="en-US" sz="3600">
                <a:latin typeface="Cambria" panose="02040503050406030204" pitchFamily="18" charset="0"/>
                <a:cs typeface="Cambria" panose="02040503050406030204" pitchFamily="18" charset="0"/>
              </a:rPr>
              <a:t>PROPOSED WORK</a:t>
            </a:r>
          </a:p>
        </p:txBody>
      </p:sp>
      <p:sp>
        <p:nvSpPr>
          <p:cNvPr id="3" name="Content Placeholder 2"/>
          <p:cNvSpPr>
            <a:spLocks noGrp="1"/>
          </p:cNvSpPr>
          <p:nvPr>
            <p:ph idx="1"/>
          </p:nvPr>
        </p:nvSpPr>
        <p:spPr>
          <a:xfrm>
            <a:off x="643467" y="1782981"/>
            <a:ext cx="10905066" cy="4393982"/>
          </a:xfrm>
        </p:spPr>
        <p:txBody>
          <a:bodyPr>
            <a:normAutofit/>
          </a:bodyPr>
          <a:lstStyle/>
          <a:p>
            <a:r>
              <a:rPr lang="en-IN" altLang="en-US" sz="2000">
                <a:latin typeface="Cambria" panose="02040503050406030204" pitchFamily="18" charset="0"/>
                <a:cs typeface="Cambria" panose="02040503050406030204" pitchFamily="18" charset="0"/>
              </a:rPr>
              <a:t>A system to implement the mouse cursor movements and the character selections of keyboard using the head movements and gaze tracking.</a:t>
            </a:r>
          </a:p>
          <a:p>
            <a:r>
              <a:rPr lang="en-IN" altLang="en-US" sz="2000">
                <a:latin typeface="Cambria" panose="02040503050406030204" pitchFamily="18" charset="0"/>
                <a:cs typeface="Cambria" panose="02040503050406030204" pitchFamily="18" charset="0"/>
              </a:rPr>
              <a:t>Activation/Deactivation of the mouse movements using Mouth-Aspect Ratio (MAR) is introduced.</a:t>
            </a:r>
          </a:p>
          <a:p>
            <a:r>
              <a:rPr lang="en-IN" altLang="en-US" sz="2000">
                <a:latin typeface="Cambria" panose="02040503050406030204" pitchFamily="18" charset="0"/>
                <a:cs typeface="Cambria" panose="02040503050406030204" pitchFamily="18" charset="0"/>
              </a:rPr>
              <a:t>Scroll movements of the mouse is introduced in this model.</a:t>
            </a:r>
          </a:p>
          <a:p>
            <a:r>
              <a:rPr lang="en-IN" altLang="en-US" sz="2000">
                <a:latin typeface="Cambria" panose="02040503050406030204" pitchFamily="18" charset="0"/>
                <a:cs typeface="Cambria" panose="02040503050406030204" pitchFamily="18" charset="0"/>
              </a:rPr>
              <a:t>Since the traditional keyboard layout is inefficient, a tree selection method is used.</a:t>
            </a:r>
          </a:p>
          <a:p>
            <a:r>
              <a:rPr lang="en-IN" altLang="en-US" sz="2000">
                <a:latin typeface="Cambria" panose="02040503050406030204" pitchFamily="18" charset="0"/>
                <a:cs typeface="Cambria" panose="02040503050406030204" pitchFamily="18" charset="0"/>
              </a:rPr>
              <a:t>In addition to alphabets, numbers,commonly used sentences and shortcuts to help disabled people in times of emergency is introduced.</a:t>
            </a:r>
          </a:p>
          <a:p>
            <a:endParaRPr lang="en-IN" altLang="en-US" sz="2000">
              <a:latin typeface="Cambria" panose="02040503050406030204" pitchFamily="18" charset="0"/>
              <a:cs typeface="Cambria" panose="02040503050406030204" pitchFamily="18" charset="0"/>
            </a:endParaRPr>
          </a:p>
        </p:txBody>
      </p:sp>
      <p:sp>
        <p:nvSpPr>
          <p:cNvPr id="6"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latin typeface="Cambria" panose="02040503050406030204" pitchFamily="18" charset="0"/>
                <a:ea typeface="Cambria" panose="02040503050406030204" pitchFamily="18" charset="0"/>
              </a:rPr>
              <a:t>ARCHITECTURE DIAGRAM</a:t>
            </a:r>
          </a:p>
        </p:txBody>
      </p:sp>
      <p:pic>
        <p:nvPicPr>
          <p:cNvPr id="5" name="Content Placeholder 4" descr="arch"/>
          <p:cNvPicPr>
            <a:picLocks noGrp="1" noChangeAspect="1"/>
          </p:cNvPicPr>
          <p:nvPr>
            <p:ph idx="1"/>
          </p:nvPr>
        </p:nvPicPr>
        <p:blipFill>
          <a:blip r:embed="rId2"/>
          <a:stretch>
            <a:fillRect/>
          </a:stretch>
        </p:blipFill>
        <p:spPr>
          <a:xfrm>
            <a:off x="2893204" y="1705382"/>
            <a:ext cx="6446376" cy="3077617"/>
          </a:xfrm>
          <a:prstGeom prst="rect">
            <a:avLst/>
          </a:prstGeom>
        </p:spPr>
      </p:pic>
      <p:sp>
        <p:nvSpPr>
          <p:cNvPr id="6" name="Text Box 5"/>
          <p:cNvSpPr txBox="1"/>
          <p:nvPr/>
        </p:nvSpPr>
        <p:spPr>
          <a:xfrm>
            <a:off x="4069715" y="5345430"/>
            <a:ext cx="4337685" cy="306705"/>
          </a:xfrm>
          <a:prstGeom prst="rect">
            <a:avLst/>
          </a:prstGeom>
          <a:noFill/>
        </p:spPr>
        <p:txBody>
          <a:bodyPr wrap="square" rtlCol="0">
            <a:spAutoFit/>
          </a:bodyPr>
          <a:lstStyle/>
          <a:p>
            <a:r>
              <a:rPr lang="en-IN" altLang="en-US" sz="1400">
                <a:latin typeface="Times New Roman" panose="02020603050405020304" pitchFamily="18" charset="0"/>
                <a:cs typeface="Times New Roman" panose="02020603050405020304" pitchFamily="18" charset="0"/>
              </a:rPr>
              <a:t>Figure 1 Architecture Diagram of Eye Tracking Keyboard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2915</Words>
  <Application>Microsoft Office PowerPoint</Application>
  <PresentationFormat>Widescreen</PresentationFormat>
  <Paragraphs>195</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ABSTRACT</vt:lpstr>
      <vt:lpstr>PROBLEM STATEMENT</vt:lpstr>
      <vt:lpstr>BASIC CONCEPTS</vt:lpstr>
      <vt:lpstr>ISSUES &amp; CHALLENGES</vt:lpstr>
      <vt:lpstr>UML DIAGRAMS  USE CASE DIAGRAM FOR VIRTUAL KEYBOARD LAYOUT</vt:lpstr>
      <vt:lpstr>USE CASE DIAGRAM FOR VIRTUAL MOUSE CURSOR</vt:lpstr>
      <vt:lpstr>PROPOSED WORK</vt:lpstr>
      <vt:lpstr>ARCHITECTURE DIAGRAM</vt:lpstr>
      <vt:lpstr>MODULES</vt:lpstr>
      <vt:lpstr>DETAILED MODULE DESCRIPTION</vt:lpstr>
      <vt:lpstr>MOUSE MODULE</vt:lpstr>
      <vt:lpstr>DETAILED MODULE DESCRIPTION </vt:lpstr>
      <vt:lpstr>KEYBOARD MODULE</vt:lpstr>
      <vt:lpstr>IMPLEMENTATION SCREENSHOTS</vt:lpstr>
      <vt:lpstr>IMPLEMENTATION SCREENSHOTS</vt:lpstr>
      <vt:lpstr>IMPLEMENTATION SCREENSHOTS </vt:lpstr>
      <vt:lpstr>IMPLEMENTATION SCREENSHOTS </vt:lpstr>
      <vt:lpstr>SYSTEM REQUIREMENTS &amp; TOOLS</vt:lpstr>
      <vt:lpstr>CONCLUSION</vt:lpstr>
      <vt:lpstr>REFERENCES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Dinesh Kumar</cp:lastModifiedBy>
  <cp:revision>221</cp:revision>
  <dcterms:created xsi:type="dcterms:W3CDTF">2020-01-23T14:01:00Z</dcterms:created>
  <dcterms:modified xsi:type="dcterms:W3CDTF">2020-09-21T17:59:05Z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1033-11.2.0.9144</vt:lpwstr>
  </property>
</Properties>
</file>